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drawings/drawing3.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02"/>
  </p:notesMasterIdLst>
  <p:sldIdLst>
    <p:sldId id="256" r:id="rId2"/>
    <p:sldId id="259" r:id="rId3"/>
    <p:sldId id="260" r:id="rId4"/>
    <p:sldId id="360" r:id="rId5"/>
    <p:sldId id="361" r:id="rId6"/>
    <p:sldId id="258" r:id="rId7"/>
    <p:sldId id="266" r:id="rId8"/>
    <p:sldId id="268" r:id="rId9"/>
    <p:sldId id="265" r:id="rId10"/>
    <p:sldId id="267" r:id="rId11"/>
    <p:sldId id="270" r:id="rId12"/>
    <p:sldId id="269" r:id="rId13"/>
    <p:sldId id="261" r:id="rId14"/>
    <p:sldId id="334" r:id="rId15"/>
    <p:sldId id="335" r:id="rId16"/>
    <p:sldId id="336" r:id="rId17"/>
    <p:sldId id="337" r:id="rId18"/>
    <p:sldId id="384" r:id="rId19"/>
    <p:sldId id="341" r:id="rId20"/>
    <p:sldId id="342" r:id="rId21"/>
    <p:sldId id="343" r:id="rId22"/>
    <p:sldId id="344" r:id="rId23"/>
    <p:sldId id="345" r:id="rId24"/>
    <p:sldId id="347" r:id="rId25"/>
    <p:sldId id="346" r:id="rId26"/>
    <p:sldId id="348" r:id="rId27"/>
    <p:sldId id="349" r:id="rId28"/>
    <p:sldId id="351" r:id="rId29"/>
    <p:sldId id="352" r:id="rId30"/>
    <p:sldId id="353" r:id="rId31"/>
    <p:sldId id="354" r:id="rId32"/>
    <p:sldId id="355" r:id="rId33"/>
    <p:sldId id="356" r:id="rId34"/>
    <p:sldId id="357" r:id="rId35"/>
    <p:sldId id="358" r:id="rId36"/>
    <p:sldId id="359" r:id="rId37"/>
    <p:sldId id="362" r:id="rId38"/>
    <p:sldId id="363" r:id="rId39"/>
    <p:sldId id="364" r:id="rId40"/>
    <p:sldId id="365" r:id="rId41"/>
    <p:sldId id="366" r:id="rId42"/>
    <p:sldId id="367" r:id="rId43"/>
    <p:sldId id="389" r:id="rId44"/>
    <p:sldId id="390" r:id="rId45"/>
    <p:sldId id="391" r:id="rId46"/>
    <p:sldId id="368" r:id="rId47"/>
    <p:sldId id="386" r:id="rId48"/>
    <p:sldId id="387" r:id="rId49"/>
    <p:sldId id="388" r:id="rId50"/>
    <p:sldId id="372" r:id="rId51"/>
    <p:sldId id="373" r:id="rId52"/>
    <p:sldId id="374" r:id="rId53"/>
    <p:sldId id="375" r:id="rId54"/>
    <p:sldId id="376" r:id="rId55"/>
    <p:sldId id="377" r:id="rId56"/>
    <p:sldId id="378" r:id="rId57"/>
    <p:sldId id="379" r:id="rId58"/>
    <p:sldId id="380" r:id="rId59"/>
    <p:sldId id="381" r:id="rId60"/>
    <p:sldId id="382" r:id="rId61"/>
    <p:sldId id="392" r:id="rId62"/>
    <p:sldId id="393" r:id="rId63"/>
    <p:sldId id="394" r:id="rId64"/>
    <p:sldId id="395" r:id="rId65"/>
    <p:sldId id="383" r:id="rId66"/>
    <p:sldId id="263" r:id="rId67"/>
    <p:sldId id="301" r:id="rId68"/>
    <p:sldId id="302" r:id="rId69"/>
    <p:sldId id="303" r:id="rId70"/>
    <p:sldId id="304" r:id="rId71"/>
    <p:sldId id="305" r:id="rId72"/>
    <p:sldId id="306" r:id="rId73"/>
    <p:sldId id="307" r:id="rId74"/>
    <p:sldId id="308" r:id="rId75"/>
    <p:sldId id="309" r:id="rId76"/>
    <p:sldId id="310" r:id="rId77"/>
    <p:sldId id="311" r:id="rId78"/>
    <p:sldId id="312" r:id="rId79"/>
    <p:sldId id="313" r:id="rId80"/>
    <p:sldId id="314" r:id="rId81"/>
    <p:sldId id="315" r:id="rId82"/>
    <p:sldId id="316" r:id="rId83"/>
    <p:sldId id="317" r:id="rId84"/>
    <p:sldId id="318" r:id="rId85"/>
    <p:sldId id="319" r:id="rId86"/>
    <p:sldId id="320" r:id="rId87"/>
    <p:sldId id="264" r:id="rId88"/>
    <p:sldId id="322" r:id="rId89"/>
    <p:sldId id="323" r:id="rId90"/>
    <p:sldId id="324" r:id="rId91"/>
    <p:sldId id="325" r:id="rId92"/>
    <p:sldId id="326" r:id="rId93"/>
    <p:sldId id="327" r:id="rId94"/>
    <p:sldId id="328" r:id="rId95"/>
    <p:sldId id="329" r:id="rId96"/>
    <p:sldId id="330" r:id="rId97"/>
    <p:sldId id="385" r:id="rId98"/>
    <p:sldId id="331" r:id="rId99"/>
    <p:sldId id="332" r:id="rId100"/>
    <p:sldId id="333" r:id="rId10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05" autoAdjust="0"/>
    <p:restoredTop sz="88632" autoAdjust="0"/>
  </p:normalViewPr>
  <p:slideViewPr>
    <p:cSldViewPr>
      <p:cViewPr varScale="1">
        <p:scale>
          <a:sx n="74" d="100"/>
          <a:sy n="74" d="100"/>
        </p:scale>
        <p:origin x="-372"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3600"/>
            </a:pPr>
            <a:r>
              <a:rPr lang="en-US" sz="3600" dirty="0" smtClean="0"/>
              <a:t>Personal Narrative</a:t>
            </a:r>
            <a:endParaRPr lang="en-US" sz="3600" dirty="0"/>
          </a:p>
        </c:rich>
      </c:tx>
      <c:overlay val="0"/>
    </c:title>
    <c:autoTitleDeleted val="0"/>
    <c:plotArea>
      <c:layout/>
      <c:pieChart>
        <c:varyColors val="1"/>
        <c:ser>
          <c:idx val="0"/>
          <c:order val="0"/>
          <c:tx>
            <c:strRef>
              <c:f>Sheet1!$B$1</c:f>
              <c:strCache>
                <c:ptCount val="1"/>
                <c:pt idx="0">
                  <c:v>Sales</c:v>
                </c:pt>
              </c:strCache>
            </c:strRef>
          </c:tx>
          <c:dPt>
            <c:idx val="0"/>
            <c:bubble3D val="0"/>
            <c:spPr>
              <a:solidFill>
                <a:schemeClr val="accent4">
                  <a:lumMod val="75000"/>
                </a:schemeClr>
              </a:solidFill>
            </c:spPr>
          </c:dPt>
          <c:dPt>
            <c:idx val="1"/>
            <c:bubble3D val="0"/>
            <c:spPr>
              <a:solidFill>
                <a:schemeClr val="accent3">
                  <a:lumMod val="75000"/>
                </a:schemeClr>
              </a:solidFill>
            </c:spPr>
          </c:dPt>
          <c:dPt>
            <c:idx val="2"/>
            <c:bubble3D val="0"/>
            <c:spPr>
              <a:solidFill>
                <a:srgbClr val="00B0F0"/>
              </a:solidFill>
            </c:spPr>
          </c:dPt>
          <c:dPt>
            <c:idx val="3"/>
            <c:bubble3D val="0"/>
            <c:spPr>
              <a:solidFill>
                <a:schemeClr val="bg1">
                  <a:lumMod val="65000"/>
                </a:schemeClr>
              </a:solidFill>
            </c:spPr>
          </c:dPt>
          <c:dPt>
            <c:idx val="4"/>
            <c:bubble3D val="0"/>
            <c:spPr>
              <a:solidFill>
                <a:srgbClr val="FF0000"/>
              </a:solidFill>
            </c:spPr>
          </c:dPt>
          <c:dPt>
            <c:idx val="5"/>
            <c:bubble3D val="0"/>
            <c:spPr>
              <a:solidFill>
                <a:srgbClr val="666633"/>
              </a:solidFill>
            </c:spPr>
          </c:dPt>
          <c:dPt>
            <c:idx val="6"/>
            <c:bubble3D val="0"/>
            <c:spPr>
              <a:solidFill>
                <a:srgbClr val="FF9900"/>
              </a:solidFill>
            </c:spPr>
          </c:dPt>
          <c:dLbls>
            <c:dLblPos val="inEnd"/>
            <c:showLegendKey val="0"/>
            <c:showVal val="0"/>
            <c:showCatName val="1"/>
            <c:showSerName val="0"/>
            <c:showPercent val="1"/>
            <c:showBubbleSize val="0"/>
            <c:showLeaderLines val="1"/>
          </c:dLbls>
          <c:cat>
            <c:numRef>
              <c:f>Sheet1!$A$2:$A$8</c:f>
              <c:numCache>
                <c:formatCode>General</c:formatCode>
                <c:ptCount val="7"/>
                <c:pt idx="0">
                  <c:v>2</c:v>
                </c:pt>
                <c:pt idx="1">
                  <c:v>3</c:v>
                </c:pt>
                <c:pt idx="2">
                  <c:v>4</c:v>
                </c:pt>
                <c:pt idx="3">
                  <c:v>5</c:v>
                </c:pt>
                <c:pt idx="4">
                  <c:v>6</c:v>
                </c:pt>
                <c:pt idx="5">
                  <c:v>7</c:v>
                </c:pt>
                <c:pt idx="6">
                  <c:v>8</c:v>
                </c:pt>
              </c:numCache>
            </c:numRef>
          </c:cat>
          <c:val>
            <c:numRef>
              <c:f>Sheet1!$B$2:$B$8</c:f>
              <c:numCache>
                <c:formatCode>General</c:formatCode>
                <c:ptCount val="7"/>
                <c:pt idx="0">
                  <c:v>21</c:v>
                </c:pt>
                <c:pt idx="1">
                  <c:v>16</c:v>
                </c:pt>
                <c:pt idx="2">
                  <c:v>27</c:v>
                </c:pt>
                <c:pt idx="3">
                  <c:v>16</c:v>
                </c:pt>
                <c:pt idx="4">
                  <c:v>12</c:v>
                </c:pt>
                <c:pt idx="5">
                  <c:v>5</c:v>
                </c:pt>
                <c:pt idx="6">
                  <c:v>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3600"/>
          </a:pPr>
          <a:endParaRPr lang="en-US"/>
        </a:p>
      </c:txPr>
    </c:title>
    <c:autoTitleDeleted val="0"/>
    <c:plotArea>
      <c:layout/>
      <c:pieChart>
        <c:varyColors val="1"/>
        <c:ser>
          <c:idx val="0"/>
          <c:order val="0"/>
          <c:tx>
            <c:strRef>
              <c:f>Sheet1!$B$1</c:f>
              <c:strCache>
                <c:ptCount val="1"/>
                <c:pt idx="0">
                  <c:v>Expository</c:v>
                </c:pt>
              </c:strCache>
            </c:strRef>
          </c:tx>
          <c:dPt>
            <c:idx val="0"/>
            <c:bubble3D val="0"/>
            <c:spPr>
              <a:solidFill>
                <a:schemeClr val="accent4">
                  <a:lumMod val="75000"/>
                </a:schemeClr>
              </a:solidFill>
            </c:spPr>
          </c:dPt>
          <c:dPt>
            <c:idx val="1"/>
            <c:bubble3D val="0"/>
            <c:spPr>
              <a:solidFill>
                <a:schemeClr val="accent3">
                  <a:lumMod val="75000"/>
                </a:schemeClr>
              </a:solidFill>
            </c:spPr>
          </c:dPt>
          <c:dPt>
            <c:idx val="2"/>
            <c:bubble3D val="0"/>
            <c:spPr>
              <a:solidFill>
                <a:srgbClr val="00B0F0"/>
              </a:solidFill>
            </c:spPr>
          </c:dPt>
          <c:dPt>
            <c:idx val="3"/>
            <c:bubble3D val="0"/>
            <c:spPr>
              <a:solidFill>
                <a:schemeClr val="bg1">
                  <a:lumMod val="65000"/>
                </a:schemeClr>
              </a:solidFill>
            </c:spPr>
          </c:dPt>
          <c:dPt>
            <c:idx val="4"/>
            <c:bubble3D val="0"/>
            <c:spPr>
              <a:solidFill>
                <a:srgbClr val="FF0000"/>
              </a:solidFill>
            </c:spPr>
          </c:dPt>
          <c:dPt>
            <c:idx val="5"/>
            <c:bubble3D val="0"/>
            <c:spPr>
              <a:solidFill>
                <a:srgbClr val="666633"/>
              </a:solidFill>
            </c:spPr>
          </c:dPt>
          <c:dPt>
            <c:idx val="6"/>
            <c:bubble3D val="0"/>
            <c:spPr>
              <a:solidFill>
                <a:srgbClr val="FF9900"/>
              </a:solidFill>
            </c:spPr>
          </c:dPt>
          <c:dLbls>
            <c:dLblPos val="inEnd"/>
            <c:showLegendKey val="0"/>
            <c:showVal val="0"/>
            <c:showCatName val="1"/>
            <c:showSerName val="0"/>
            <c:showPercent val="1"/>
            <c:showBubbleSize val="0"/>
            <c:showLeaderLines val="1"/>
          </c:dLbls>
          <c:cat>
            <c:numRef>
              <c:f>Sheet1!$A$2:$A$8</c:f>
              <c:numCache>
                <c:formatCode>General</c:formatCode>
                <c:ptCount val="7"/>
                <c:pt idx="0">
                  <c:v>2</c:v>
                </c:pt>
                <c:pt idx="1">
                  <c:v>3</c:v>
                </c:pt>
                <c:pt idx="2">
                  <c:v>4</c:v>
                </c:pt>
                <c:pt idx="3">
                  <c:v>5</c:v>
                </c:pt>
                <c:pt idx="4">
                  <c:v>6</c:v>
                </c:pt>
                <c:pt idx="5">
                  <c:v>7</c:v>
                </c:pt>
                <c:pt idx="6">
                  <c:v>8</c:v>
                </c:pt>
              </c:numCache>
            </c:numRef>
          </c:cat>
          <c:val>
            <c:numRef>
              <c:f>Sheet1!$B$2:$B$8</c:f>
              <c:numCache>
                <c:formatCode>General</c:formatCode>
                <c:ptCount val="7"/>
                <c:pt idx="0">
                  <c:v>21</c:v>
                </c:pt>
                <c:pt idx="1">
                  <c:v>17</c:v>
                </c:pt>
                <c:pt idx="2">
                  <c:v>36</c:v>
                </c:pt>
                <c:pt idx="3">
                  <c:v>15</c:v>
                </c:pt>
                <c:pt idx="4">
                  <c:v>8</c:v>
                </c:pt>
                <c:pt idx="5">
                  <c:v>2</c:v>
                </c:pt>
                <c:pt idx="6">
                  <c:v>1</c:v>
                </c:pt>
              </c:numCache>
            </c:numRef>
          </c:val>
        </c:ser>
        <c:dLbls>
          <c:dLblPos val="inEnd"/>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661026516057568"/>
          <c:y val="3.4760036696628076E-2"/>
        </c:manualLayout>
      </c:layout>
      <c:overlay val="0"/>
    </c:title>
    <c:autoTitleDeleted val="0"/>
    <c:plotArea>
      <c:layout/>
      <c:pieChart>
        <c:varyColors val="1"/>
        <c:ser>
          <c:idx val="0"/>
          <c:order val="0"/>
          <c:tx>
            <c:strRef>
              <c:f>Sheet1!$B$1</c:f>
              <c:strCache>
                <c:ptCount val="1"/>
                <c:pt idx="0">
                  <c:v>44 Test Questions</c:v>
                </c:pt>
              </c:strCache>
            </c:strRef>
          </c:tx>
          <c:explosion val="2"/>
          <c:dPt>
            <c:idx val="0"/>
            <c:bubble3D val="0"/>
            <c:explosion val="0"/>
          </c:dPt>
          <c:dPt>
            <c:idx val="1"/>
            <c:bubble3D val="0"/>
            <c:explosion val="0"/>
          </c:dPt>
          <c:cat>
            <c:strRef>
              <c:f>Sheet1!$A$2:$A$3</c:f>
              <c:strCache>
                <c:ptCount val="2"/>
                <c:pt idx="0">
                  <c:v>dual-coded</c:v>
                </c:pt>
                <c:pt idx="1">
                  <c:v>content</c:v>
                </c:pt>
              </c:strCache>
            </c:strRef>
          </c:cat>
          <c:val>
            <c:numRef>
              <c:f>Sheet1!$B$2:$B$3</c:f>
              <c:numCache>
                <c:formatCode>0%</c:formatCode>
                <c:ptCount val="2"/>
                <c:pt idx="0">
                  <c:v>0.59</c:v>
                </c:pt>
                <c:pt idx="1">
                  <c:v>0.41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
          <c:y val="0.37874702402728605"/>
          <c:w val="0.18935314527898242"/>
          <c:h val="0.29258654535708334"/>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44</a:t>
            </a:r>
            <a:r>
              <a:rPr lang="en-US" baseline="0" dirty="0" smtClean="0"/>
              <a:t> Test Questions</a:t>
            </a:r>
            <a:endParaRPr lang="en-US" dirty="0"/>
          </a:p>
        </c:rich>
      </c:tx>
      <c:layout>
        <c:manualLayout>
          <c:xMode val="edge"/>
          <c:yMode val="edge"/>
          <c:x val="0.26890432098765432"/>
          <c:y val="1.6836195965366927E-2"/>
        </c:manualLayout>
      </c:layout>
      <c:overlay val="0"/>
    </c:title>
    <c:autoTitleDeleted val="0"/>
    <c:plotArea>
      <c:layout/>
      <c:pieChart>
        <c:varyColors val="1"/>
        <c:ser>
          <c:idx val="0"/>
          <c:order val="0"/>
          <c:tx>
            <c:strRef>
              <c:f>Sheet1!$B$1</c:f>
              <c:strCache>
                <c:ptCount val="1"/>
                <c:pt idx="0">
                  <c:v>Sales</c:v>
                </c:pt>
              </c:strCache>
            </c:strRef>
          </c:tx>
          <c:cat>
            <c:strRef>
              <c:f>Sheet1!$A$2:$A$3</c:f>
              <c:strCache>
                <c:ptCount val="2"/>
                <c:pt idx="0">
                  <c:v>dual-coded</c:v>
                </c:pt>
                <c:pt idx="1">
                  <c:v>content</c:v>
                </c:pt>
              </c:strCache>
            </c:strRef>
          </c:cat>
          <c:val>
            <c:numRef>
              <c:f>Sheet1!$B$2:$B$3</c:f>
              <c:numCache>
                <c:formatCode>General</c:formatCode>
                <c:ptCount val="2"/>
                <c:pt idx="0">
                  <c:v>59</c:v>
                </c:pt>
                <c:pt idx="1">
                  <c:v>41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9.3940167201321725E-3"/>
          <c:y val="0.2865374727986067"/>
          <c:w val="0.16653190920579372"/>
          <c:h val="0.29045354546645652"/>
        </c:manualLayout>
      </c:layout>
      <c:overlay val="0"/>
    </c:legend>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0.50153</cdr:x>
      <cdr:y>0.18194</cdr:y>
    </cdr:from>
    <cdr:to>
      <cdr:x>0.50153</cdr:x>
      <cdr:y>0.59097</cdr:y>
    </cdr:to>
    <cdr:cxnSp macro="">
      <cdr:nvCxnSpPr>
        <cdr:cNvPr id="3" name="Straight Connector 2"/>
        <cdr:cNvCxnSpPr/>
      </cdr:nvCxnSpPr>
      <cdr:spPr>
        <a:xfrm xmlns:a="http://schemas.openxmlformats.org/drawingml/2006/main" flipV="1">
          <a:off x="3439510" y="949036"/>
          <a:ext cx="0" cy="2133597"/>
        </a:xfrm>
        <a:prstGeom xmlns:a="http://schemas.openxmlformats.org/drawingml/2006/main" prst="line">
          <a:avLst/>
        </a:prstGeom>
        <a:ln xmlns:a="http://schemas.openxmlformats.org/drawingml/2006/main" w="76200">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0.24247</cdr:x>
      <cdr:y>0.35</cdr:y>
    </cdr:from>
    <cdr:to>
      <cdr:x>0.36768</cdr:x>
      <cdr:y>0.54871</cdr:y>
    </cdr:to>
    <cdr:sp macro="" textlink="">
      <cdr:nvSpPr>
        <cdr:cNvPr id="2" name="TextBox 1"/>
        <cdr:cNvSpPr txBox="1"/>
      </cdr:nvSpPr>
      <cdr:spPr>
        <a:xfrm xmlns:a="http://schemas.openxmlformats.org/drawingml/2006/main">
          <a:off x="1981200" y="1600200"/>
          <a:ext cx="1023049" cy="90850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dirty="0" smtClean="0"/>
            <a:t>41%</a:t>
          </a:r>
          <a:endParaRPr lang="en-US" sz="3200" dirty="0"/>
        </a:p>
      </cdr:txBody>
    </cdr:sp>
  </cdr:relSizeAnchor>
  <cdr:relSizeAnchor xmlns:cdr="http://schemas.openxmlformats.org/drawingml/2006/chartDrawing">
    <cdr:from>
      <cdr:x>0.42747</cdr:x>
      <cdr:y>0.5276</cdr:y>
    </cdr:from>
    <cdr:to>
      <cdr:x>0.56117</cdr:x>
      <cdr:y>0.88086</cdr:y>
    </cdr:to>
    <cdr:sp macro="" textlink="">
      <cdr:nvSpPr>
        <cdr:cNvPr id="3" name="TextBox 2"/>
        <cdr:cNvSpPr txBox="1"/>
      </cdr:nvSpPr>
      <cdr:spPr>
        <a:xfrm xmlns:a="http://schemas.openxmlformats.org/drawingml/2006/main">
          <a:off x="3167062" y="1820862"/>
          <a:ext cx="990600" cy="12192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3200" dirty="0" smtClean="0"/>
            <a:t>59%</a:t>
          </a:r>
          <a:endParaRPr lang="en-US" sz="3200" dirty="0"/>
        </a:p>
      </cdr:txBody>
    </cdr:sp>
  </cdr:relSizeAnchor>
</c:userShapes>
</file>

<file path=ppt/drawings/drawing3.xml><?xml version="1.0" encoding="utf-8"?>
<c:userShapes xmlns:c="http://schemas.openxmlformats.org/drawingml/2006/chart">
  <cdr:relSizeAnchor xmlns:cdr="http://schemas.openxmlformats.org/drawingml/2006/chartDrawing">
    <cdr:from>
      <cdr:x>0.25926</cdr:x>
      <cdr:y>0.3704</cdr:y>
    </cdr:from>
    <cdr:to>
      <cdr:x>0.37037</cdr:x>
      <cdr:y>0.57243</cdr:y>
    </cdr:to>
    <cdr:sp macro="" textlink="">
      <cdr:nvSpPr>
        <cdr:cNvPr id="2" name="TextBox 1"/>
        <cdr:cNvSpPr txBox="1"/>
      </cdr:nvSpPr>
      <cdr:spPr>
        <a:xfrm xmlns:a="http://schemas.openxmlformats.org/drawingml/2006/main">
          <a:off x="2133600" y="16764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0.25926</cdr:x>
      <cdr:y>0.4209</cdr:y>
    </cdr:from>
    <cdr:to>
      <cdr:x>0.37037</cdr:x>
      <cdr:y>0.62294</cdr:y>
    </cdr:to>
    <cdr:sp macro="" textlink="">
      <cdr:nvSpPr>
        <cdr:cNvPr id="3" name="TextBox 2"/>
        <cdr:cNvSpPr txBox="1"/>
      </cdr:nvSpPr>
      <cdr:spPr>
        <a:xfrm xmlns:a="http://schemas.openxmlformats.org/drawingml/2006/main">
          <a:off x="2133600" y="19050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41%</a:t>
          </a:r>
          <a:endParaRPr lang="en-US" sz="2800" dirty="0"/>
        </a:p>
      </cdr:txBody>
    </cdr:sp>
  </cdr:relSizeAnchor>
  <cdr:relSizeAnchor xmlns:cdr="http://schemas.openxmlformats.org/drawingml/2006/chartDrawing">
    <cdr:from>
      <cdr:x>0.4537</cdr:x>
      <cdr:y>0.55559</cdr:y>
    </cdr:from>
    <cdr:to>
      <cdr:x>0.56481</cdr:x>
      <cdr:y>0.75763</cdr:y>
    </cdr:to>
    <cdr:sp macro="" textlink="">
      <cdr:nvSpPr>
        <cdr:cNvPr id="4" name="TextBox 3"/>
        <cdr:cNvSpPr txBox="1"/>
      </cdr:nvSpPr>
      <cdr:spPr>
        <a:xfrm xmlns:a="http://schemas.openxmlformats.org/drawingml/2006/main">
          <a:off x="3733800" y="25146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2800" dirty="0" smtClean="0"/>
            <a:t>59%</a:t>
          </a:r>
          <a:endParaRPr lang="en-US" sz="28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C32761-AF7F-4398-8FB5-0A9187968861}" type="datetimeFigureOut">
              <a:rPr lang="en-US" smtClean="0"/>
              <a:pPr/>
              <a:t>10/2/2013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158A95-929E-4408-9461-FCA3862B1EAF}" type="slidenum">
              <a:rPr lang="en-US" smtClean="0"/>
              <a:pPr/>
              <a:t>‹#›</a:t>
            </a:fld>
            <a:endParaRPr lang="en-US"/>
          </a:p>
        </p:txBody>
      </p:sp>
    </p:spTree>
    <p:extLst>
      <p:ext uri="{BB962C8B-B14F-4D97-AF65-F5344CB8AC3E}">
        <p14:creationId xmlns:p14="http://schemas.microsoft.com/office/powerpoint/2010/main" val="310690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158A95-929E-4408-9461-FCA3862B1EA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participants roll</a:t>
            </a:r>
            <a:r>
              <a:rPr lang="en-US" baseline="0" dirty="0" smtClean="0"/>
              <a:t> a number cube and practice with this problem from 5</a:t>
            </a:r>
            <a:r>
              <a:rPr lang="en-US" baseline="30000" dirty="0" smtClean="0"/>
              <a:t>th</a:t>
            </a:r>
            <a:r>
              <a:rPr lang="en-US" baseline="0" dirty="0" smtClean="0"/>
              <a:t> grade STAAR test.</a:t>
            </a:r>
            <a:endParaRPr lang="en-US" dirty="0"/>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457797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smtClean="0"/>
              <a:t>Have participants roll</a:t>
            </a:r>
            <a:r>
              <a:rPr lang="en-US" baseline="0" dirty="0" smtClean="0"/>
              <a:t> a number cube and practice with this problem from 7</a:t>
            </a:r>
            <a:r>
              <a:rPr lang="en-US" baseline="30000" dirty="0" smtClean="0"/>
              <a:t>th</a:t>
            </a:r>
            <a:r>
              <a:rPr lang="en-US" baseline="0" dirty="0" smtClean="0"/>
              <a:t> grade STAAR test.</a:t>
            </a:r>
            <a:endParaRPr lang="en-US" dirty="0" smtClean="0"/>
          </a:p>
          <a:p>
            <a:endParaRPr lang="en-US" dirty="0"/>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325216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Show the original question first then ask participants to predict what the flipped question would be.</a:t>
            </a:r>
          </a:p>
          <a:p>
            <a:pPr eaLnBrk="1" hangingPunct="1">
              <a:spcBef>
                <a:spcPct val="0"/>
              </a:spcBef>
            </a:pPr>
            <a:r>
              <a:rPr lang="en-US" smtClean="0"/>
              <a:t>Then reveal.</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29628" indent="-37472453"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175" eaLnBrk="0" fontAlgn="base" hangingPunct="0">
              <a:spcBef>
                <a:spcPct val="0"/>
              </a:spcBef>
              <a:spcAft>
                <a:spcPct val="0"/>
              </a:spcAft>
              <a:defRPr sz="2400">
                <a:solidFill>
                  <a:schemeClr val="tx1"/>
                </a:solidFill>
                <a:latin typeface="Arial" charset="0"/>
                <a:ea typeface="ＭＳ Ｐゴシック" charset="-128"/>
              </a:defRPr>
            </a:lvl6pPr>
            <a:lvl7pPr marL="914350" eaLnBrk="0" fontAlgn="base" hangingPunct="0">
              <a:spcBef>
                <a:spcPct val="0"/>
              </a:spcBef>
              <a:spcAft>
                <a:spcPct val="0"/>
              </a:spcAft>
              <a:defRPr sz="2400">
                <a:solidFill>
                  <a:schemeClr val="tx1"/>
                </a:solidFill>
                <a:latin typeface="Arial" charset="0"/>
                <a:ea typeface="ＭＳ Ｐゴシック" charset="-128"/>
              </a:defRPr>
            </a:lvl7pPr>
            <a:lvl8pPr marL="1371524" eaLnBrk="0" fontAlgn="base" hangingPunct="0">
              <a:spcBef>
                <a:spcPct val="0"/>
              </a:spcBef>
              <a:spcAft>
                <a:spcPct val="0"/>
              </a:spcAft>
              <a:defRPr sz="2400">
                <a:solidFill>
                  <a:schemeClr val="tx1"/>
                </a:solidFill>
                <a:latin typeface="Arial" charset="0"/>
                <a:ea typeface="ＭＳ Ｐゴシック" charset="-128"/>
              </a:defRPr>
            </a:lvl8pPr>
            <a:lvl9pPr marL="1828699"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C1EEBAA1-97DD-45AB-9565-31B87A2C2092}" type="slidenum">
              <a:rPr lang="en-US" sz="1200"/>
              <a:pPr eaLnBrk="1" hangingPunct="1"/>
              <a:t>55</a:t>
            </a:fld>
            <a:endParaRPr lang="en-US" sz="1200"/>
          </a:p>
        </p:txBody>
      </p:sp>
      <p:sp>
        <p:nvSpPr>
          <p:cNvPr id="89093" name="Footer Placeholder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29628" indent="-37472453"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175" eaLnBrk="0" fontAlgn="base" hangingPunct="0">
              <a:spcBef>
                <a:spcPct val="0"/>
              </a:spcBef>
              <a:spcAft>
                <a:spcPct val="0"/>
              </a:spcAft>
              <a:defRPr sz="2400">
                <a:solidFill>
                  <a:schemeClr val="tx1"/>
                </a:solidFill>
                <a:latin typeface="Arial" charset="0"/>
                <a:ea typeface="ＭＳ Ｐゴシック" charset="-128"/>
              </a:defRPr>
            </a:lvl6pPr>
            <a:lvl7pPr marL="914350" eaLnBrk="0" fontAlgn="base" hangingPunct="0">
              <a:spcBef>
                <a:spcPct val="0"/>
              </a:spcBef>
              <a:spcAft>
                <a:spcPct val="0"/>
              </a:spcAft>
              <a:defRPr sz="2400">
                <a:solidFill>
                  <a:schemeClr val="tx1"/>
                </a:solidFill>
                <a:latin typeface="Arial" charset="0"/>
                <a:ea typeface="ＭＳ Ｐゴシック" charset="-128"/>
              </a:defRPr>
            </a:lvl7pPr>
            <a:lvl8pPr marL="1371524" eaLnBrk="0" fontAlgn="base" hangingPunct="0">
              <a:spcBef>
                <a:spcPct val="0"/>
              </a:spcBef>
              <a:spcAft>
                <a:spcPct val="0"/>
              </a:spcAft>
              <a:defRPr sz="2400">
                <a:solidFill>
                  <a:schemeClr val="tx1"/>
                </a:solidFill>
                <a:latin typeface="Arial" charset="0"/>
                <a:ea typeface="ＭＳ Ｐゴシック" charset="-128"/>
              </a:defRPr>
            </a:lvl8pPr>
            <a:lvl9pPr marL="1828699"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sz="1200"/>
              <a:t>Do not distribute these slides without requesting permission from cheryltobey@gmail.com. The slides should only be used by participants to provide training to teachers about the Mathematics Formative Assessment: 75 Practical Strategies for Linking Assessment, Instruction, and Learning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01AED1-0AA6-4E45-AD1C-DFFF52961889}" type="slidenum">
              <a:rPr lang="en-US" smtClean="0"/>
              <a:t>58</a:t>
            </a:fld>
            <a:endParaRPr lang="en-US"/>
          </a:p>
        </p:txBody>
      </p:sp>
    </p:spTree>
    <p:extLst>
      <p:ext uri="{BB962C8B-B14F-4D97-AF65-F5344CB8AC3E}">
        <p14:creationId xmlns:p14="http://schemas.microsoft.com/office/powerpoint/2010/main" val="3793908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65</a:t>
            </a:fld>
            <a:endParaRPr lang="en-US"/>
          </a:p>
        </p:txBody>
      </p:sp>
    </p:spTree>
    <p:extLst>
      <p:ext uri="{BB962C8B-B14F-4D97-AF65-F5344CB8AC3E}">
        <p14:creationId xmlns:p14="http://schemas.microsoft.com/office/powerpoint/2010/main" val="2770394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Grade 8  2009</a:t>
            </a:r>
            <a:r>
              <a:rPr lang="en-US" baseline="0" dirty="0" smtClean="0"/>
              <a:t>  #2 </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75</a:t>
            </a:fld>
            <a:endParaRPr lang="en-US"/>
          </a:p>
        </p:txBody>
      </p:sp>
    </p:spTree>
    <p:extLst>
      <p:ext uri="{BB962C8B-B14F-4D97-AF65-F5344CB8AC3E}">
        <p14:creationId xmlns:p14="http://schemas.microsoft.com/office/powerpoint/2010/main" val="1753276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2009 Grade 8  #6 </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77</a:t>
            </a:fld>
            <a:endParaRPr lang="en-US"/>
          </a:p>
        </p:txBody>
      </p:sp>
    </p:spTree>
    <p:extLst>
      <p:ext uri="{BB962C8B-B14F-4D97-AF65-F5344CB8AC3E}">
        <p14:creationId xmlns:p14="http://schemas.microsoft.com/office/powerpoint/2010/main" val="962444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TAKS Grade 8  #19</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79</a:t>
            </a:fld>
            <a:endParaRPr lang="en-US"/>
          </a:p>
        </p:txBody>
      </p:sp>
    </p:spTree>
    <p:extLst>
      <p:ext uri="{BB962C8B-B14F-4D97-AF65-F5344CB8AC3E}">
        <p14:creationId xmlns:p14="http://schemas.microsoft.com/office/powerpoint/2010/main" val="3092786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Exit 2009  #27</a:t>
            </a:r>
            <a:endParaRPr lang="en-US" dirty="0"/>
          </a:p>
        </p:txBody>
      </p:sp>
      <p:sp>
        <p:nvSpPr>
          <p:cNvPr id="4" name="Slide Number Placeholder 3"/>
          <p:cNvSpPr>
            <a:spLocks noGrp="1"/>
          </p:cNvSpPr>
          <p:nvPr>
            <p:ph type="sldNum" sz="quarter" idx="10"/>
          </p:nvPr>
        </p:nvSpPr>
        <p:spPr/>
        <p:txBody>
          <a:bodyPr/>
          <a:lstStyle/>
          <a:p>
            <a:fld id="{2BACBB88-EB43-4A5D-A315-49A13EE58F33}" type="slidenum">
              <a:rPr lang="en-US" smtClean="0"/>
              <a:t>81</a:t>
            </a:fld>
            <a:endParaRPr lang="en-US"/>
          </a:p>
        </p:txBody>
      </p:sp>
    </p:spTree>
    <p:extLst>
      <p:ext uri="{BB962C8B-B14F-4D97-AF65-F5344CB8AC3E}">
        <p14:creationId xmlns:p14="http://schemas.microsoft.com/office/powerpoint/2010/main" val="22019287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2(D)  analyze and interpret information to construct reasonable explanations from direct (observable) and indirect (inferred) evidence;</a:t>
            </a:r>
          </a:p>
          <a:p>
            <a:r>
              <a:rPr lang="en-US" sz="1200" b="0" i="0" kern="1200" dirty="0" smtClean="0">
                <a:solidFill>
                  <a:schemeClr val="tx1"/>
                </a:solidFill>
                <a:effectLst/>
                <a:latin typeface="+mn-lt"/>
                <a:ea typeface="+mn-ea"/>
                <a:cs typeface="+mn-cs"/>
              </a:rPr>
              <a:t>4(A)  collect, record, and analyze information using tools, including calculators, microscopes, cameras, computers, hand lenses, metric rulers, Celsius thermometers, prisms, mirrors, pan balances, triple beam balances, spring scales, graduated cylinders, beakers, hot plates, meter sticks, magnets, collecting nets, and notebooks; timing devices, including clocks and stopwatches; and materials to support observations of habitats or organisms such as terrariums and aquariums; and</a:t>
            </a:r>
            <a:endParaRPr lang="en-US" dirty="0"/>
          </a:p>
        </p:txBody>
      </p:sp>
      <p:sp>
        <p:nvSpPr>
          <p:cNvPr id="4" name="Slide Number Placeholder 3"/>
          <p:cNvSpPr>
            <a:spLocks noGrp="1"/>
          </p:cNvSpPr>
          <p:nvPr>
            <p:ph type="sldNum" sz="quarter" idx="10"/>
          </p:nvPr>
        </p:nvSpPr>
        <p:spPr/>
        <p:txBody>
          <a:bodyPr/>
          <a:lstStyle/>
          <a:p>
            <a:fld id="{49158A95-929E-4408-9461-FCA3862B1EAF}" type="slidenum">
              <a:rPr lang="en-US" smtClean="0"/>
              <a:pPr/>
              <a:t>91</a:t>
            </a:fld>
            <a:endParaRPr lang="en-US"/>
          </a:p>
        </p:txBody>
      </p:sp>
    </p:spTree>
    <p:extLst>
      <p:ext uri="{BB962C8B-B14F-4D97-AF65-F5344CB8AC3E}">
        <p14:creationId xmlns:p14="http://schemas.microsoft.com/office/powerpoint/2010/main" val="2356516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158A95-929E-4408-9461-FCA3862B1EAF}" type="slidenum">
              <a:rPr lang="en-US" smtClean="0"/>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a:t>
            </a:r>
            <a:r>
              <a:rPr lang="en-US" sz="1200" b="0" i="0" kern="1200" dirty="0" smtClean="0">
                <a:solidFill>
                  <a:schemeClr val="tx1"/>
                </a:solidFill>
                <a:effectLst/>
                <a:latin typeface="+mn-lt"/>
                <a:ea typeface="+mn-ea"/>
                <a:cs typeface="+mn-cs"/>
              </a:rPr>
              <a:t>(D)  analyze and interpret information to construct reasonable explanations from direct (observable) and indirect (inferred) evidence;</a:t>
            </a:r>
          </a:p>
          <a:p>
            <a:r>
              <a:rPr lang="en-US" sz="1200" b="0" i="0" kern="1200" dirty="0" smtClean="0">
                <a:solidFill>
                  <a:schemeClr val="tx1"/>
                </a:solidFill>
                <a:effectLst/>
                <a:latin typeface="+mn-lt"/>
                <a:ea typeface="+mn-ea"/>
                <a:cs typeface="+mn-cs"/>
              </a:rPr>
              <a:t>7(A)  explore the processes that led to the formation of sedimentary rocks and fossil fuels;</a:t>
            </a:r>
            <a:endParaRPr lang="en-US" dirty="0"/>
          </a:p>
        </p:txBody>
      </p:sp>
      <p:sp>
        <p:nvSpPr>
          <p:cNvPr id="4" name="Slide Number Placeholder 3"/>
          <p:cNvSpPr>
            <a:spLocks noGrp="1"/>
          </p:cNvSpPr>
          <p:nvPr>
            <p:ph type="sldNum" sz="quarter" idx="10"/>
          </p:nvPr>
        </p:nvSpPr>
        <p:spPr/>
        <p:txBody>
          <a:bodyPr/>
          <a:lstStyle/>
          <a:p>
            <a:fld id="{49158A95-929E-4408-9461-FCA3862B1EAF}" type="slidenum">
              <a:rPr lang="en-US" smtClean="0"/>
              <a:pPr/>
              <a:t>97</a:t>
            </a:fld>
            <a:endParaRPr lang="en-US"/>
          </a:p>
        </p:txBody>
      </p:sp>
    </p:spTree>
    <p:extLst>
      <p:ext uri="{BB962C8B-B14F-4D97-AF65-F5344CB8AC3E}">
        <p14:creationId xmlns:p14="http://schemas.microsoft.com/office/powerpoint/2010/main" val="2143776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FDC685-0B25-4FBC-A07A-AC5D600732D1}" type="slidenum">
              <a:rPr lang="en-US" smtClean="0"/>
              <a:t>18</a:t>
            </a:fld>
            <a:endParaRPr lang="en-US"/>
          </a:p>
        </p:txBody>
      </p:sp>
    </p:spTree>
    <p:extLst>
      <p:ext uri="{BB962C8B-B14F-4D97-AF65-F5344CB8AC3E}">
        <p14:creationId xmlns:p14="http://schemas.microsoft.com/office/powerpoint/2010/main" val="251944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TEKS – Genres, Fig 19, SE, Knowledge and Skills Statements, - Angela</a:t>
            </a:r>
          </a:p>
          <a:p>
            <a:r>
              <a:rPr lang="en-US" baseline="0" dirty="0" smtClean="0"/>
              <a:t>Vertical Alignment – </a:t>
            </a:r>
            <a:r>
              <a:rPr lang="en-US" baseline="0" dirty="0" err="1" smtClean="0"/>
              <a:t>pics</a:t>
            </a:r>
            <a:r>
              <a:rPr lang="en-US" baseline="0" dirty="0" smtClean="0"/>
              <a:t> appear – Angela (Reading) AJ (Writing)</a:t>
            </a:r>
          </a:p>
          <a:p>
            <a:r>
              <a:rPr lang="en-US" baseline="0" dirty="0" smtClean="0"/>
              <a:t>Study of STAAR Released Test – Angela</a:t>
            </a:r>
          </a:p>
          <a:p>
            <a:r>
              <a:rPr lang="en-US" baseline="0" dirty="0" smtClean="0"/>
              <a:t>Writing Rubrics – AJ</a:t>
            </a:r>
          </a:p>
          <a:p>
            <a:r>
              <a:rPr lang="en-US" baseline="0" dirty="0" smtClean="0"/>
              <a:t>Academic Vocabulary – Angela</a:t>
            </a:r>
          </a:p>
          <a:p>
            <a:r>
              <a:rPr lang="en-US" baseline="0" dirty="0" smtClean="0"/>
              <a:t>Guided Reading – Angela</a:t>
            </a:r>
          </a:p>
          <a:p>
            <a:r>
              <a:rPr lang="en-US" baseline="0" dirty="0" smtClean="0"/>
              <a:t>Writing Conference – AJ</a:t>
            </a:r>
          </a:p>
          <a:p>
            <a:r>
              <a:rPr lang="en-US" dirty="0" smtClean="0"/>
              <a:t>Independent reading and writing - (Orchestration of skills and stamina building) (AJ)</a:t>
            </a:r>
          </a:p>
          <a:p>
            <a:r>
              <a:rPr lang="en-US" dirty="0" smtClean="0"/>
              <a:t>Across Content Areas - Angela</a:t>
            </a:r>
            <a:endParaRPr lang="en-US" dirty="0"/>
          </a:p>
        </p:txBody>
      </p:sp>
      <p:sp>
        <p:nvSpPr>
          <p:cNvPr id="4" name="Slide Number Placeholder 3"/>
          <p:cNvSpPr>
            <a:spLocks noGrp="1"/>
          </p:cNvSpPr>
          <p:nvPr>
            <p:ph type="sldNum" sz="quarter" idx="10"/>
          </p:nvPr>
        </p:nvSpPr>
        <p:spPr/>
        <p:txBody>
          <a:bodyPr/>
          <a:lstStyle/>
          <a:p>
            <a:fld id="{D2FDC685-0B25-4FBC-A07A-AC5D600732D1}" type="slidenum">
              <a:rPr lang="en-US" smtClean="0"/>
              <a:t>35</a:t>
            </a:fld>
            <a:endParaRPr lang="en-US"/>
          </a:p>
        </p:txBody>
      </p:sp>
    </p:spTree>
    <p:extLst>
      <p:ext uri="{BB962C8B-B14F-4D97-AF65-F5344CB8AC3E}">
        <p14:creationId xmlns:p14="http://schemas.microsoft.com/office/powerpoint/2010/main" val="2519442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a:t>
            </a:r>
            <a:r>
              <a:rPr lang="en-US" baseline="0" dirty="0" smtClean="0"/>
              <a:t> of our Supporting Standards are tested ONCE. Look how often our Readiness Standards are tested!</a:t>
            </a:r>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41</a:t>
            </a:fld>
            <a:endParaRPr lang="en-US"/>
          </a:p>
        </p:txBody>
      </p:sp>
    </p:spTree>
    <p:extLst>
      <p:ext uri="{BB962C8B-B14F-4D97-AF65-F5344CB8AC3E}">
        <p14:creationId xmlns:p14="http://schemas.microsoft.com/office/powerpoint/2010/main" val="3198551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42900" y="4343400"/>
            <a:ext cx="6172200" cy="4114800"/>
          </a:xfrm>
        </p:spPr>
        <p:txBody>
          <a:bodyPr>
            <a:normAutofit/>
          </a:bodyPr>
          <a:lstStyle/>
          <a:p>
            <a:pPr>
              <a:spcBef>
                <a:spcPct val="0"/>
              </a:spcBef>
            </a:pPr>
            <a:endParaRPr lang="en-US" sz="1000" b="1" dirty="0"/>
          </a:p>
        </p:txBody>
      </p:sp>
      <p:sp>
        <p:nvSpPr>
          <p:cNvPr id="4" name="Slide Number Placeholder 3"/>
          <p:cNvSpPr>
            <a:spLocks noGrp="1"/>
          </p:cNvSpPr>
          <p:nvPr>
            <p:ph type="sldNum" sz="quarter" idx="10"/>
          </p:nvPr>
        </p:nvSpPr>
        <p:spPr/>
        <p:txBody>
          <a:bodyPr/>
          <a:lstStyle/>
          <a:p>
            <a:fld id="{3AE99BF8-F570-4C51-81AE-9B587689F978}" type="slidenum">
              <a:rPr lang="en-US" smtClean="0"/>
              <a:pPr/>
              <a:t>44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41513" y="685800"/>
            <a:ext cx="2974975" cy="2232025"/>
          </a:xfrm>
        </p:spPr>
      </p:sp>
      <p:sp>
        <p:nvSpPr>
          <p:cNvPr id="3" name="Notes Placeholder 2"/>
          <p:cNvSpPr>
            <a:spLocks noGrp="1"/>
          </p:cNvSpPr>
          <p:nvPr>
            <p:ph type="body" idx="1"/>
          </p:nvPr>
        </p:nvSpPr>
        <p:spPr>
          <a:xfrm>
            <a:off x="685800" y="3232492"/>
            <a:ext cx="5486400" cy="5506865"/>
          </a:xfrm>
        </p:spPr>
        <p:txBody>
          <a:bodyPr>
            <a:noAutofit/>
          </a:bodyPr>
          <a:lstStyle/>
          <a:p>
            <a:pPr indent="-182828"/>
            <a:endParaRPr lang="en-US" sz="1000" b="1" dirty="0"/>
          </a:p>
        </p:txBody>
      </p:sp>
      <p:sp>
        <p:nvSpPr>
          <p:cNvPr id="4" name="Slide Number Placeholder 3"/>
          <p:cNvSpPr>
            <a:spLocks noGrp="1"/>
          </p:cNvSpPr>
          <p:nvPr>
            <p:ph type="sldNum" sz="quarter" idx="10"/>
          </p:nvPr>
        </p:nvSpPr>
        <p:spPr/>
        <p:txBody>
          <a:bodyPr/>
          <a:lstStyle/>
          <a:p>
            <a:fld id="{3AE99BF8-F570-4C51-81AE-9B587689F978}" type="slidenum">
              <a:rPr lang="en-US" smtClean="0"/>
              <a:pPr/>
              <a:t>45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345322-EFFE-469B-B9DD-85CC1E3F777C}" type="slidenum">
              <a:rPr lang="en-US" smtClean="0"/>
              <a:t>46</a:t>
            </a:fld>
            <a:endParaRPr lang="en-US"/>
          </a:p>
        </p:txBody>
      </p:sp>
    </p:spTree>
    <p:extLst>
      <p:ext uri="{BB962C8B-B14F-4D97-AF65-F5344CB8AC3E}">
        <p14:creationId xmlns:p14="http://schemas.microsoft.com/office/powerpoint/2010/main" val="2702791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Click through animations</a:t>
            </a:r>
            <a:r>
              <a:rPr lang="en-US" baseline="0" dirty="0" smtClean="0"/>
              <a:t> until the anchor chart appears. Explain to participants that the anchor would be posted in the classroom. Teachers could then assign an assessment question to students to solve. Student roll a number cube to decide which activity from the list to do with the question.</a:t>
            </a:r>
          </a:p>
          <a:p>
            <a:pPr marL="228587" indent="-228587">
              <a:buAutoNum type="arabicPeriod"/>
            </a:pPr>
            <a:r>
              <a:rPr lang="en-US" baseline="0" dirty="0" smtClean="0"/>
              <a:t>Get the Answer – Student solves question</a:t>
            </a:r>
          </a:p>
          <a:p>
            <a:pPr marL="228587" indent="-228587">
              <a:buAutoNum type="arabicPeriod"/>
            </a:pPr>
            <a:r>
              <a:rPr lang="en-US" baseline="0" dirty="0" smtClean="0"/>
              <a:t>Describe Problem Solving Method – student explains in words what method to solve the problem</a:t>
            </a:r>
          </a:p>
          <a:p>
            <a:pPr marL="228587" indent="-228587">
              <a:buAutoNum type="arabicPeriod"/>
            </a:pPr>
            <a:r>
              <a:rPr lang="en-US" baseline="0" dirty="0" smtClean="0"/>
              <a:t>Wrong Answer. Why? – student select an incorrect answer and explain why that is wrong. </a:t>
            </a:r>
          </a:p>
          <a:p>
            <a:pPr marL="228587" indent="-228587">
              <a:buAutoNum type="arabicPeriod"/>
            </a:pPr>
            <a:r>
              <a:rPr lang="en-US" baseline="0" dirty="0" smtClean="0"/>
              <a:t>Create a new problem – Students take the operation and apply it to a new problem.</a:t>
            </a:r>
          </a:p>
          <a:p>
            <a:pPr marL="228587" indent="-228587">
              <a:buAutoNum type="arabicPeriod"/>
            </a:pPr>
            <a:r>
              <a:rPr lang="en-US" baseline="0" dirty="0" smtClean="0"/>
              <a:t>Change the Operation – students use the current information to change the operation within the problem</a:t>
            </a:r>
          </a:p>
          <a:p>
            <a:pPr marL="228587" indent="-228587">
              <a:buAutoNum type="arabicPeriod"/>
            </a:pPr>
            <a:r>
              <a:rPr lang="en-US" baseline="0" dirty="0" smtClean="0"/>
              <a:t>Vocabulary – Students identify any vocabulary in the problem and define it</a:t>
            </a:r>
          </a:p>
        </p:txBody>
      </p:sp>
      <p:sp>
        <p:nvSpPr>
          <p:cNvPr id="4" name="Slide Number Placeholder 3"/>
          <p:cNvSpPr>
            <a:spLocks noGrp="1"/>
          </p:cNvSpPr>
          <p:nvPr>
            <p:ph type="sldNum" sz="quarter" idx="10"/>
          </p:nvPr>
        </p:nvSpPr>
        <p:spPr/>
        <p:txBody>
          <a:bodyPr/>
          <a:lstStyle/>
          <a:p>
            <a:fld id="{A38F87FC-F645-4E2E-B05F-87B3446F1B24}"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798704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B7FBC95-280C-4CE3-9F81-5AE270973E11}" type="datetimeFigureOut">
              <a:rPr lang="en-US" smtClean="0"/>
              <a:pPr/>
              <a:t>10/2/2013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E8CF51D-73D5-4C3D-9AF0-FA473C8ED34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E8CF51D-73D5-4C3D-9AF0-FA473C8ED34C}"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B7FBC95-280C-4CE3-9F81-5AE270973E11}" type="datetimeFigureOut">
              <a:rPr lang="en-US" smtClean="0"/>
              <a:pPr/>
              <a:t>10/2/2013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E8CF51D-73D5-4C3D-9AF0-FA473C8ED34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B7FBC95-280C-4CE3-9F81-5AE270973E11}" type="datetimeFigureOut">
              <a:rPr lang="en-US" smtClean="0"/>
              <a:pPr/>
              <a:t>10/2/2013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E8CF51D-73D5-4C3D-9AF0-FA473C8ED34C}"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B7FBC95-280C-4CE3-9F81-5AE270973E11}" type="datetimeFigureOut">
              <a:rPr lang="en-US" smtClean="0"/>
              <a:pPr/>
              <a:t>10/2/2013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E8CF51D-73D5-4C3D-9AF0-FA473C8ED34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ea.state.tx.us/student.assessment/staar/testquestions/" TargetMode="External"/><Relationship Id="rId2" Type="http://schemas.openxmlformats.org/officeDocument/2006/relationships/hyperlink" Target="http://www.tea.state.tx.us/student.assessment/special-ed/staarm/released-questions/" TargetMode="Externa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aneal@esc12.net" TargetMode="External"/><Relationship Id="rId2" Type="http://schemas.openxmlformats.org/officeDocument/2006/relationships/hyperlink" Target="mailto:apitts@esc12.net" TargetMode="Externa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mailto:jdisher@esc12.net" TargetMode="Externa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apitts@esc12.net" TargetMode="Externa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hyperlink" Target="mailto:Jwolf@esc12.net" TargetMode="External"/><Relationship Id="rId2" Type="http://schemas.openxmlformats.org/officeDocument/2006/relationships/hyperlink" Target="mailto:LBenjamin@esc12.net" TargetMode="Externa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hyperlink" Target="mailto:Mpietka@esc12.net" TargetMode="Externa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0"/>
            <a:ext cx="7772400" cy="1470025"/>
          </a:xfrm>
        </p:spPr>
        <p:txBody>
          <a:bodyPr>
            <a:normAutofit/>
          </a:bodyPr>
          <a:lstStyle/>
          <a:p>
            <a:r>
              <a:rPr lang="en-US" sz="7200" dirty="0" smtClean="0">
                <a:latin typeface="Monotype Corsiva" pitchFamily="66" charset="0"/>
              </a:rPr>
              <a:t>STAAR Update </a:t>
            </a:r>
            <a:endParaRPr lang="en-US" sz="7200" dirty="0">
              <a:latin typeface="Monotype Corsiva" pitchFamily="66" charset="0"/>
            </a:endParaRPr>
          </a:p>
        </p:txBody>
      </p:sp>
      <p:sp>
        <p:nvSpPr>
          <p:cNvPr id="3" name="Subtitle 2"/>
          <p:cNvSpPr>
            <a:spLocks noGrp="1"/>
          </p:cNvSpPr>
          <p:nvPr>
            <p:ph type="subTitle" idx="1"/>
          </p:nvPr>
        </p:nvSpPr>
        <p:spPr>
          <a:xfrm>
            <a:off x="2057400" y="2895600"/>
            <a:ext cx="6400800" cy="914400"/>
          </a:xfrm>
        </p:spPr>
        <p:txBody>
          <a:bodyPr>
            <a:normAutofit lnSpcReduction="10000"/>
          </a:bodyPr>
          <a:lstStyle/>
          <a:p>
            <a:r>
              <a:rPr lang="en-US" dirty="0" smtClean="0"/>
              <a:t>Instructional Leadership Network</a:t>
            </a:r>
          </a:p>
          <a:p>
            <a:r>
              <a:rPr lang="en-US" dirty="0" smtClean="0"/>
              <a:t>October 2, 2013</a:t>
            </a:r>
            <a:endParaRPr lang="en-US" dirty="0"/>
          </a:p>
        </p:txBody>
      </p:sp>
      <p:sp>
        <p:nvSpPr>
          <p:cNvPr id="5" name="TextBox 4"/>
          <p:cNvSpPr txBox="1"/>
          <p:nvPr/>
        </p:nvSpPr>
        <p:spPr>
          <a:xfrm>
            <a:off x="3657600" y="6550968"/>
            <a:ext cx="5105400" cy="230832"/>
          </a:xfrm>
          <a:prstGeom prst="rect">
            <a:avLst/>
          </a:prstGeom>
          <a:noFill/>
        </p:spPr>
        <p:txBody>
          <a:bodyPr wrap="square" rtlCol="0">
            <a:spAutoFit/>
          </a:bodyPr>
          <a:lstStyle/>
          <a:p>
            <a:pPr algn="r"/>
            <a:r>
              <a:rPr lang="en-US" sz="900" i="1" dirty="0" smtClean="0">
                <a:latin typeface="Times New Roman" pitchFamily="18" charset="0"/>
                <a:cs typeface="Times New Roman" pitchFamily="18" charset="0"/>
              </a:rPr>
              <a:t>GE/October2013</a:t>
            </a:r>
            <a:endParaRPr lang="en-US" sz="900" i="1" dirty="0">
              <a:latin typeface="Times New Roman" pitchFamily="18" charset="0"/>
              <a:cs typeface="Times New Roman" pitchFamily="18" charset="0"/>
            </a:endParaRPr>
          </a:p>
        </p:txBody>
      </p:sp>
      <p:pic>
        <p:nvPicPr>
          <p:cNvPr id="11" name="Picture 10" descr="esc12bwlogo_transparent.png"/>
          <p:cNvPicPr>
            <a:picLocks noChangeAspect="1"/>
          </p:cNvPicPr>
          <p:nvPr/>
        </p:nvPicPr>
        <p:blipFill>
          <a:blip r:embed="rId3" cstate="print"/>
          <a:stretch>
            <a:fillRect/>
          </a:stretch>
        </p:blipFill>
        <p:spPr>
          <a:xfrm>
            <a:off x="457200" y="5719355"/>
            <a:ext cx="1752600" cy="85126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r>
              <a:rPr lang="en-US" dirty="0" smtClean="0"/>
              <a:t>STAAR Modified</a:t>
            </a:r>
          </a:p>
          <a:p>
            <a:pPr marL="109728" indent="0">
              <a:buNone/>
            </a:pPr>
            <a:r>
              <a:rPr lang="en-US" dirty="0">
                <a:hlinkClick r:id="rId2"/>
              </a:rPr>
              <a:t>http://www.tea.state.tx.us/student.assessment/special-ed/staarm/released-questions/</a:t>
            </a:r>
            <a:endParaRPr lang="en-US" dirty="0"/>
          </a:p>
        </p:txBody>
      </p:sp>
      <p:sp>
        <p:nvSpPr>
          <p:cNvPr id="3" name="Content Placeholder 2"/>
          <p:cNvSpPr>
            <a:spLocks noGrp="1"/>
          </p:cNvSpPr>
          <p:nvPr>
            <p:ph sz="half" idx="2"/>
          </p:nvPr>
        </p:nvSpPr>
        <p:spPr/>
        <p:txBody>
          <a:bodyPr/>
          <a:lstStyle/>
          <a:p>
            <a:r>
              <a:rPr lang="en-US" dirty="0" smtClean="0"/>
              <a:t>STAAR</a:t>
            </a:r>
          </a:p>
          <a:p>
            <a:pPr marL="109728" indent="0">
              <a:buNone/>
            </a:pPr>
            <a:r>
              <a:rPr lang="en-US" dirty="0">
                <a:hlinkClick r:id="rId3"/>
              </a:rPr>
              <a:t>http://www.tea.state.tx.us/student.assessment/staar/testquestions/</a:t>
            </a:r>
            <a:endParaRPr lang="en-US" dirty="0"/>
          </a:p>
        </p:txBody>
      </p:sp>
      <p:sp>
        <p:nvSpPr>
          <p:cNvPr id="4" name="Title 3"/>
          <p:cNvSpPr>
            <a:spLocks noGrp="1"/>
          </p:cNvSpPr>
          <p:nvPr>
            <p:ph type="title"/>
          </p:nvPr>
        </p:nvSpPr>
        <p:spPr/>
        <p:txBody>
          <a:bodyPr/>
          <a:lstStyle/>
          <a:p>
            <a:r>
              <a:rPr lang="en-US" dirty="0" smtClean="0"/>
              <a:t>Released questions</a:t>
            </a:r>
            <a:endParaRPr lang="en-US" dirty="0"/>
          </a:p>
        </p:txBody>
      </p:sp>
    </p:spTree>
    <p:extLst>
      <p:ext uri="{BB962C8B-B14F-4D97-AF65-F5344CB8AC3E}">
        <p14:creationId xmlns:p14="http://schemas.microsoft.com/office/powerpoint/2010/main" val="171056971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Support Sessions</a:t>
            </a:r>
            <a:endParaRPr lang="en-US" sz="4400" dirty="0"/>
          </a:p>
        </p:txBody>
      </p:sp>
      <p:sp>
        <p:nvSpPr>
          <p:cNvPr id="3" name="Content Placeholder 2"/>
          <p:cNvSpPr>
            <a:spLocks noGrp="1"/>
          </p:cNvSpPr>
          <p:nvPr>
            <p:ph idx="1"/>
          </p:nvPr>
        </p:nvSpPr>
        <p:spPr/>
        <p:txBody>
          <a:bodyPr>
            <a:normAutofit/>
          </a:bodyPr>
          <a:lstStyle/>
          <a:p>
            <a:r>
              <a:rPr lang="en-US" sz="3200" dirty="0" smtClean="0"/>
              <a:t>Session #41281</a:t>
            </a:r>
          </a:p>
          <a:p>
            <a:pPr lvl="1"/>
            <a:r>
              <a:rPr lang="en-US" sz="2800" dirty="0" smtClean="0"/>
              <a:t>Science STAAR Readiness K-12</a:t>
            </a:r>
          </a:p>
          <a:p>
            <a:pPr lvl="1"/>
            <a:r>
              <a:rPr lang="en-US" sz="2800" dirty="0" smtClean="0"/>
              <a:t>Thursday 11/21/13</a:t>
            </a:r>
          </a:p>
          <a:p>
            <a:pPr lvl="1"/>
            <a:endParaRPr lang="en-US" sz="2800" dirty="0"/>
          </a:p>
          <a:p>
            <a:r>
              <a:rPr lang="en-US" sz="3200" dirty="0" smtClean="0"/>
              <a:t>Session #41271</a:t>
            </a:r>
          </a:p>
          <a:p>
            <a:pPr lvl="1"/>
            <a:r>
              <a:rPr lang="en-US" sz="2800" dirty="0" smtClean="0"/>
              <a:t>Shooting to the Science STAAR (5</a:t>
            </a:r>
            <a:r>
              <a:rPr lang="en-US" sz="2800" baseline="30000" dirty="0" smtClean="0"/>
              <a:t>th</a:t>
            </a:r>
            <a:r>
              <a:rPr lang="en-US" sz="2800" dirty="0" smtClean="0"/>
              <a:t> grade)</a:t>
            </a:r>
          </a:p>
          <a:p>
            <a:pPr lvl="1"/>
            <a:r>
              <a:rPr lang="en-US" sz="2800" dirty="0" smtClean="0"/>
              <a:t>2 day session</a:t>
            </a:r>
          </a:p>
          <a:p>
            <a:pPr lvl="2"/>
            <a:r>
              <a:rPr lang="en-US" sz="2800" dirty="0" smtClean="0"/>
              <a:t>Thursday 1/9/14 and Thursday 2/6/14</a:t>
            </a:r>
            <a:endParaRPr lang="en-US" sz="2800" dirty="0"/>
          </a:p>
        </p:txBody>
      </p:sp>
    </p:spTree>
    <p:extLst>
      <p:ext uri="{BB962C8B-B14F-4D97-AF65-F5344CB8AC3E}">
        <p14:creationId xmlns:p14="http://schemas.microsoft.com/office/powerpoint/2010/main" val="1552040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Criterion referenced – so studying the criteria is key to long term successful teaching</a:t>
            </a:r>
          </a:p>
          <a:p>
            <a:r>
              <a:rPr lang="en-US" dirty="0" smtClean="0"/>
              <a:t>TEA notes that tests should be used for teachers to study for use in instruction</a:t>
            </a:r>
          </a:p>
          <a:p>
            <a:pPr lvl="1"/>
            <a:r>
              <a:rPr lang="en-US" dirty="0" smtClean="0"/>
              <a:t>“The </a:t>
            </a:r>
            <a:r>
              <a:rPr lang="en-US" dirty="0"/>
              <a:t>resources on this website provide information to familiarize Texas educators and the public with the design and format of the STAAR program. The information is intended to help educators understand how the new STAAR program measures the Texas Essential Knowledge and Skills (TEKS) curriculum standards. </a:t>
            </a:r>
            <a:r>
              <a:rPr lang="en-US" dirty="0" smtClean="0"/>
              <a:t>“</a:t>
            </a:r>
            <a:endParaRPr lang="en-US" dirty="0"/>
          </a:p>
        </p:txBody>
      </p:sp>
      <p:sp>
        <p:nvSpPr>
          <p:cNvPr id="3" name="Title 2"/>
          <p:cNvSpPr>
            <a:spLocks noGrp="1"/>
          </p:cNvSpPr>
          <p:nvPr>
            <p:ph type="title"/>
          </p:nvPr>
        </p:nvSpPr>
        <p:spPr/>
        <p:txBody>
          <a:bodyPr/>
          <a:lstStyle/>
          <a:p>
            <a:r>
              <a:rPr lang="en-US" dirty="0" smtClean="0"/>
              <a:t>STAAR Tests </a:t>
            </a:r>
            <a:endParaRPr lang="en-US" dirty="0"/>
          </a:p>
        </p:txBody>
      </p:sp>
    </p:spTree>
    <p:extLst>
      <p:ext uri="{BB962C8B-B14F-4D97-AF65-F5344CB8AC3E}">
        <p14:creationId xmlns:p14="http://schemas.microsoft.com/office/powerpoint/2010/main" val="1307225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50513"/>
            <a:ext cx="8763000" cy="5715000"/>
          </a:xfrm>
        </p:spPr>
        <p:txBody>
          <a:bodyPr>
            <a:normAutofit fontScale="62500" lnSpcReduction="20000"/>
          </a:bodyPr>
          <a:lstStyle/>
          <a:p>
            <a:pPr marL="109728" indent="0">
              <a:buNone/>
            </a:pPr>
            <a:r>
              <a:rPr lang="en-US" sz="2900" dirty="0" smtClean="0"/>
              <a:t>“A </a:t>
            </a:r>
            <a:r>
              <a:rPr lang="en-US" sz="2900" dirty="0"/>
              <a:t>test is essentially a sample of questions or activities that reflect a large body of knowledge and mental processes associated with an academic subject area. It is highly impractical to design a test that includes all of the problems that a student could ever do in each content area. Therefore, state tests are samples of possible questions from each area. All </a:t>
            </a:r>
            <a:r>
              <a:rPr lang="en-US" sz="2900" b="1" dirty="0"/>
              <a:t>state tests are limited samples </a:t>
            </a:r>
            <a:r>
              <a:rPr lang="en-US" sz="2900" dirty="0"/>
              <a:t>of what students are required to know in areas such as language arts, mathematics, science, etc. There are large numbers of questions that can appear on future forms of these instruments. A teacher would not be able to address all the possible questions, nor should the teacher attempt that task. However, school districts and teachers should endeavor to understand the delineation of each subject area</a:t>
            </a:r>
            <a:r>
              <a:rPr lang="en-US" sz="2900" dirty="0" smtClean="0"/>
              <a:t>.</a:t>
            </a:r>
          </a:p>
          <a:p>
            <a:pPr marL="109728" indent="0">
              <a:buNone/>
            </a:pPr>
            <a:endParaRPr lang="en-US" sz="2900" dirty="0" smtClean="0"/>
          </a:p>
          <a:p>
            <a:pPr marL="109728" indent="0">
              <a:buNone/>
            </a:pPr>
            <a:r>
              <a:rPr lang="en-US" sz="2900" dirty="0" smtClean="0"/>
              <a:t>School </a:t>
            </a:r>
            <a:r>
              <a:rPr lang="en-US" sz="2900" dirty="0"/>
              <a:t>districts are under pressure to perform well on state tests and often use a test preparation strategy of giving students sample tests from commercially prepared workbooks or state released items to get ready for state tests. </a:t>
            </a:r>
            <a:r>
              <a:rPr lang="en-US" sz="2900" dirty="0" smtClean="0"/>
              <a:t>Although </a:t>
            </a:r>
            <a:r>
              <a:rPr lang="en-US" sz="2900" dirty="0"/>
              <a:t>this is one strategy that can be useful for providing general information regarding student strengths and weaknesses as related to the samples, it should not be the only method used by teachers. The strategy itself, does </a:t>
            </a:r>
            <a:r>
              <a:rPr lang="en-US" sz="2900" b="1" dirty="0"/>
              <a:t>little to educate teachers about how to use and understand state tests, standards, and test specifications</a:t>
            </a:r>
            <a:r>
              <a:rPr lang="en-US" sz="2900" dirty="0" smtClean="0"/>
              <a:t>.”</a:t>
            </a:r>
          </a:p>
          <a:p>
            <a:pPr marL="109728" indent="0">
              <a:buNone/>
            </a:pPr>
            <a:endParaRPr lang="en-US" dirty="0"/>
          </a:p>
          <a:p>
            <a:pPr marL="109728" indent="0">
              <a:buNone/>
            </a:pPr>
            <a:endParaRPr lang="en-US" dirty="0" smtClean="0"/>
          </a:p>
          <a:p>
            <a:pPr marL="109728" indent="0">
              <a:buNone/>
            </a:pPr>
            <a:r>
              <a:rPr lang="en-US" dirty="0"/>
              <a:t>	</a:t>
            </a:r>
            <a:r>
              <a:rPr lang="en-US" dirty="0" smtClean="0"/>
              <a:t>					</a:t>
            </a:r>
            <a:r>
              <a:rPr lang="en-US" sz="1900" i="1" dirty="0" err="1" smtClean="0"/>
              <a:t>Tienken</a:t>
            </a:r>
            <a:r>
              <a:rPr lang="en-US" sz="1900" i="1" dirty="0" smtClean="0"/>
              <a:t> &amp; Wilson, 2001</a:t>
            </a:r>
          </a:p>
          <a:p>
            <a:endParaRPr lang="en-US" dirty="0"/>
          </a:p>
        </p:txBody>
      </p:sp>
      <p:sp>
        <p:nvSpPr>
          <p:cNvPr id="3" name="Title 2"/>
          <p:cNvSpPr>
            <a:spLocks noGrp="1"/>
          </p:cNvSpPr>
          <p:nvPr>
            <p:ph type="title"/>
          </p:nvPr>
        </p:nvSpPr>
        <p:spPr/>
        <p:txBody>
          <a:bodyPr/>
          <a:lstStyle/>
          <a:p>
            <a:r>
              <a:rPr lang="en-US" dirty="0" smtClean="0"/>
              <a:t>Research shows….</a:t>
            </a:r>
            <a:endParaRPr lang="en-US" dirty="0"/>
          </a:p>
        </p:txBody>
      </p:sp>
    </p:spTree>
    <p:extLst>
      <p:ext uri="{BB962C8B-B14F-4D97-AF65-F5344CB8AC3E}">
        <p14:creationId xmlns:p14="http://schemas.microsoft.com/office/powerpoint/2010/main" val="4184717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Reading/Writing</a:t>
            </a:r>
            <a:endParaRPr lang="en-US" dirty="0"/>
          </a:p>
        </p:txBody>
      </p:sp>
      <p:sp>
        <p:nvSpPr>
          <p:cNvPr id="3" name="Text Placeholder 2"/>
          <p:cNvSpPr>
            <a:spLocks noGrp="1"/>
          </p:cNvSpPr>
          <p:nvPr>
            <p:ph type="body" idx="1"/>
          </p:nvPr>
        </p:nvSpPr>
        <p:spPr/>
        <p:txBody>
          <a:bodyPr/>
          <a:lstStyle/>
          <a:p>
            <a:r>
              <a:rPr lang="en-US" dirty="0" smtClean="0"/>
              <a:t>AJ Pitts and Angela Neal</a:t>
            </a:r>
          </a:p>
          <a:p>
            <a:r>
              <a:rPr lang="en-US" dirty="0" smtClean="0">
                <a:hlinkClick r:id="rId2"/>
              </a:rPr>
              <a:t>apitts@esc12.net</a:t>
            </a:r>
            <a:endParaRPr lang="en-US" dirty="0" smtClean="0"/>
          </a:p>
          <a:p>
            <a:r>
              <a:rPr lang="en-US" dirty="0" smtClean="0">
                <a:hlinkClick r:id="rId3"/>
              </a:rPr>
              <a:t>aneal@esc12.net</a:t>
            </a:r>
            <a:endParaRPr lang="en-US" dirty="0" smtClean="0"/>
          </a:p>
          <a:p>
            <a:endParaRPr lang="en-US" dirty="0"/>
          </a:p>
        </p:txBody>
      </p:sp>
      <p:pic>
        <p:nvPicPr>
          <p:cNvPr id="4" name="Picture 3" descr="esc12bwlogo_transparent.png"/>
          <p:cNvPicPr>
            <a:picLocks noChangeAspect="1"/>
          </p:cNvPicPr>
          <p:nvPr/>
        </p:nvPicPr>
        <p:blipFill>
          <a:blip r:embed="rId4" cstate="print"/>
          <a:stretch>
            <a:fillRect/>
          </a:stretch>
        </p:blipFill>
        <p:spPr>
          <a:xfrm>
            <a:off x="762000" y="609600"/>
            <a:ext cx="1752600" cy="851261"/>
          </a:xfrm>
          <a:prstGeom prst="rect">
            <a:avLst/>
          </a:prstGeom>
        </p:spPr>
      </p:pic>
    </p:spTree>
    <p:extLst>
      <p:ext uri="{BB962C8B-B14F-4D97-AF65-F5344CB8AC3E}">
        <p14:creationId xmlns:p14="http://schemas.microsoft.com/office/powerpoint/2010/main" val="78339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Elementary Reading</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3</a:t>
            </a:r>
            <a:r>
              <a:rPr lang="en-US" baseline="30000" dirty="0" smtClean="0"/>
              <a:t>rd</a:t>
            </a:r>
            <a:r>
              <a:rPr lang="en-US" dirty="0" smtClean="0"/>
              <a:t> Grade STAAR Test</a:t>
            </a:r>
          </a:p>
          <a:p>
            <a:r>
              <a:rPr lang="en-US" dirty="0" smtClean="0"/>
              <a:t>4</a:t>
            </a:r>
            <a:r>
              <a:rPr lang="en-US" baseline="30000" dirty="0" smtClean="0"/>
              <a:t>th</a:t>
            </a:r>
            <a:r>
              <a:rPr lang="en-US" dirty="0" smtClean="0"/>
              <a:t> Grade </a:t>
            </a:r>
            <a:r>
              <a:rPr lang="en-US" dirty="0"/>
              <a:t>STAAR Test</a:t>
            </a:r>
          </a:p>
          <a:p>
            <a:r>
              <a:rPr lang="en-US" dirty="0" smtClean="0"/>
              <a:t>5</a:t>
            </a:r>
            <a:r>
              <a:rPr lang="en-US" baseline="30000" dirty="0" smtClean="0"/>
              <a:t>th</a:t>
            </a:r>
            <a:r>
              <a:rPr lang="en-US" dirty="0" smtClean="0"/>
              <a:t> Grade </a:t>
            </a:r>
            <a:r>
              <a:rPr lang="en-US" dirty="0"/>
              <a:t>STAAR Test</a:t>
            </a:r>
          </a:p>
          <a:p>
            <a:endParaRPr lang="en-US" dirty="0"/>
          </a:p>
        </p:txBody>
      </p:sp>
    </p:spTree>
    <p:extLst>
      <p:ext uri="{BB962C8B-B14F-4D97-AF65-F5344CB8AC3E}">
        <p14:creationId xmlns:p14="http://schemas.microsoft.com/office/powerpoint/2010/main" val="22256432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 y="609600"/>
            <a:ext cx="9144000" cy="5148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09136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631769"/>
            <a:ext cx="8998092" cy="47784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42755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66" y="762000"/>
            <a:ext cx="9071811"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27615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Figure 19 TEKS</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9143999"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ight Arrow 10"/>
          <p:cNvSpPr/>
          <p:nvPr/>
        </p:nvSpPr>
        <p:spPr>
          <a:xfrm>
            <a:off x="76200" y="3657600"/>
            <a:ext cx="4572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76200" y="4267200"/>
            <a:ext cx="4572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0268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991600" cy="792162"/>
          </a:xfrm>
        </p:spPr>
        <p:txBody>
          <a:bodyPr>
            <a:normAutofit fontScale="90000"/>
          </a:bodyPr>
          <a:lstStyle/>
          <a:p>
            <a:r>
              <a:rPr lang="en-US" dirty="0" smtClean="0"/>
              <a:t>Grades 3-5 Reading </a:t>
            </a:r>
            <a:br>
              <a:rPr lang="en-US" dirty="0" smtClean="0"/>
            </a:br>
            <a:r>
              <a:rPr lang="en-US" dirty="0" smtClean="0"/>
              <a:t>Figure 19 TEKS 2013 STAAR </a:t>
            </a:r>
            <a:r>
              <a:rPr lang="en-US" sz="2200" dirty="0" smtClean="0"/>
              <a:t>(Region 12 Data)</a:t>
            </a:r>
            <a:endParaRPr lang="en-US" sz="2200" dirty="0"/>
          </a:p>
        </p:txBody>
      </p:sp>
      <p:sp>
        <p:nvSpPr>
          <p:cNvPr id="3" name="Content Placeholder 2"/>
          <p:cNvSpPr>
            <a:spLocks noGrp="1"/>
          </p:cNvSpPr>
          <p:nvPr>
            <p:ph idx="1"/>
          </p:nvPr>
        </p:nvSpPr>
        <p:spPr>
          <a:xfrm>
            <a:off x="457200" y="1600200"/>
            <a:ext cx="8229600" cy="4876800"/>
          </a:xfrm>
        </p:spPr>
        <p:txBody>
          <a:bodyPr>
            <a:normAutofit fontScale="40000" lnSpcReduction="20000"/>
          </a:bodyPr>
          <a:lstStyle/>
          <a:p>
            <a:pPr marL="0" indent="0">
              <a:buNone/>
            </a:pPr>
            <a:r>
              <a:rPr lang="en-US" sz="5100" b="1" dirty="0" smtClean="0"/>
              <a:t>Third Grade</a:t>
            </a:r>
            <a:r>
              <a:rPr lang="en-US" sz="3800" dirty="0" smtClean="0"/>
              <a:t> - TEKS Figure 19 (D)  </a:t>
            </a:r>
            <a:r>
              <a:rPr lang="en-US" sz="3800" dirty="0" smtClean="0">
                <a:solidFill>
                  <a:srgbClr val="FF0000"/>
                </a:solidFill>
              </a:rPr>
              <a:t>(23% </a:t>
            </a:r>
            <a:r>
              <a:rPr lang="en-US" sz="3800" dirty="0" smtClean="0"/>
              <a:t>weight,</a:t>
            </a:r>
            <a:r>
              <a:rPr lang="en-US" sz="3800" dirty="0" smtClean="0">
                <a:solidFill>
                  <a:srgbClr val="FF0000"/>
                </a:solidFill>
              </a:rPr>
              <a:t> 60% </a:t>
            </a:r>
            <a:r>
              <a:rPr lang="en-US" sz="3800" dirty="0" smtClean="0"/>
              <a:t>mastery)</a:t>
            </a:r>
          </a:p>
          <a:p>
            <a:r>
              <a:rPr lang="en-US" sz="3800" dirty="0" smtClean="0"/>
              <a:t>SE:  Make inferences about text and use textual evidence to support understanding.</a:t>
            </a:r>
          </a:p>
          <a:p>
            <a:pPr marL="0" indent="0">
              <a:buNone/>
            </a:pPr>
            <a:r>
              <a:rPr lang="en-US" sz="3800" dirty="0" smtClean="0"/>
              <a:t>      </a:t>
            </a:r>
            <a:r>
              <a:rPr lang="en-US" sz="3800" i="1" dirty="0" smtClean="0">
                <a:solidFill>
                  <a:schemeClr val="tx2"/>
                </a:solidFill>
              </a:rPr>
              <a:t>Readiness Standard - Fiction and Expository</a:t>
            </a:r>
          </a:p>
          <a:p>
            <a:pPr marL="0" indent="0">
              <a:buNone/>
            </a:pPr>
            <a:r>
              <a:rPr lang="en-US" sz="3800" i="1" dirty="0">
                <a:solidFill>
                  <a:schemeClr val="tx2"/>
                </a:solidFill>
              </a:rPr>
              <a:t> </a:t>
            </a:r>
            <a:r>
              <a:rPr lang="en-US" sz="3800" i="1" dirty="0" smtClean="0">
                <a:solidFill>
                  <a:schemeClr val="tx2"/>
                </a:solidFill>
              </a:rPr>
              <a:t>    Supporting Standard - Literary Nonfiction, Poetry</a:t>
            </a:r>
          </a:p>
          <a:p>
            <a:pPr marL="0" indent="0">
              <a:buNone/>
            </a:pPr>
            <a:endParaRPr lang="en-US" sz="3800" i="1" dirty="0">
              <a:solidFill>
                <a:srgbClr val="0070C0"/>
              </a:solidFill>
            </a:endParaRPr>
          </a:p>
          <a:p>
            <a:pPr marL="0" indent="0">
              <a:buNone/>
            </a:pPr>
            <a:r>
              <a:rPr lang="en-US" sz="5100" b="1" dirty="0" smtClean="0"/>
              <a:t>Fourth Grade</a:t>
            </a:r>
            <a:r>
              <a:rPr lang="en-US" sz="3800" dirty="0" smtClean="0"/>
              <a:t>  </a:t>
            </a:r>
            <a:r>
              <a:rPr lang="en-US" sz="3800" dirty="0"/>
              <a:t>- </a:t>
            </a:r>
            <a:r>
              <a:rPr lang="en-US" sz="3800" dirty="0" smtClean="0"/>
              <a:t>TEKS Figure 19 (D)  (</a:t>
            </a:r>
            <a:r>
              <a:rPr lang="en-US" sz="3800" dirty="0" smtClean="0">
                <a:solidFill>
                  <a:srgbClr val="FF0000"/>
                </a:solidFill>
              </a:rPr>
              <a:t>48% </a:t>
            </a:r>
            <a:r>
              <a:rPr lang="en-US" sz="3800" dirty="0" smtClean="0"/>
              <a:t>weight, </a:t>
            </a:r>
            <a:r>
              <a:rPr lang="en-US" sz="3800" dirty="0" smtClean="0">
                <a:solidFill>
                  <a:srgbClr val="FF0000"/>
                </a:solidFill>
              </a:rPr>
              <a:t>63%</a:t>
            </a:r>
            <a:r>
              <a:rPr lang="en-US" sz="3800" dirty="0" smtClean="0"/>
              <a:t> mastery) </a:t>
            </a:r>
            <a:endParaRPr lang="en-US" sz="3800" dirty="0"/>
          </a:p>
          <a:p>
            <a:r>
              <a:rPr lang="en-US" sz="3800" dirty="0" smtClean="0"/>
              <a:t>SE: </a:t>
            </a:r>
            <a:r>
              <a:rPr lang="en-US" sz="3800" dirty="0"/>
              <a:t>Make inferences about text and use textual evidence to support understanding.</a:t>
            </a:r>
            <a:endParaRPr lang="en-US" sz="3800" dirty="0" smtClean="0"/>
          </a:p>
          <a:p>
            <a:r>
              <a:rPr lang="en-US" sz="3800" i="1" dirty="0" smtClean="0">
                <a:solidFill>
                  <a:schemeClr val="tx2"/>
                </a:solidFill>
              </a:rPr>
              <a:t>Readiness </a:t>
            </a:r>
            <a:r>
              <a:rPr lang="en-US" sz="3800" i="1" dirty="0">
                <a:solidFill>
                  <a:schemeClr val="tx2"/>
                </a:solidFill>
              </a:rPr>
              <a:t>Standard - Fiction and Expository</a:t>
            </a:r>
          </a:p>
          <a:p>
            <a:pPr marL="0" indent="0">
              <a:buNone/>
            </a:pPr>
            <a:r>
              <a:rPr lang="en-US" sz="3800" i="1" dirty="0">
                <a:solidFill>
                  <a:schemeClr val="tx2"/>
                </a:solidFill>
              </a:rPr>
              <a:t> </a:t>
            </a:r>
            <a:r>
              <a:rPr lang="en-US" sz="3800" i="1" dirty="0" smtClean="0">
                <a:solidFill>
                  <a:schemeClr val="tx2"/>
                </a:solidFill>
              </a:rPr>
              <a:t>     </a:t>
            </a:r>
            <a:r>
              <a:rPr lang="en-US" sz="3800" i="1" dirty="0">
                <a:solidFill>
                  <a:schemeClr val="tx2"/>
                </a:solidFill>
              </a:rPr>
              <a:t>Supporting Standard - Literary Nonfiction, </a:t>
            </a:r>
            <a:r>
              <a:rPr lang="en-US" sz="3800" i="1" dirty="0" smtClean="0">
                <a:solidFill>
                  <a:schemeClr val="tx2"/>
                </a:solidFill>
              </a:rPr>
              <a:t>Poetry, Drama</a:t>
            </a:r>
          </a:p>
          <a:p>
            <a:pPr marL="0" indent="0">
              <a:buNone/>
            </a:pPr>
            <a:r>
              <a:rPr lang="en-US" sz="3800" dirty="0" smtClean="0">
                <a:solidFill>
                  <a:srgbClr val="0070C0"/>
                </a:solidFill>
              </a:rPr>
              <a:t> </a:t>
            </a:r>
          </a:p>
          <a:p>
            <a:pPr marL="0" indent="0">
              <a:buNone/>
            </a:pPr>
            <a:r>
              <a:rPr lang="en-US" sz="5100" b="1" dirty="0" smtClean="0"/>
              <a:t>Fifth </a:t>
            </a:r>
            <a:r>
              <a:rPr lang="en-US" sz="5100" b="1" dirty="0"/>
              <a:t>Grade  </a:t>
            </a:r>
            <a:r>
              <a:rPr lang="en-US" sz="3800" dirty="0"/>
              <a:t>- </a:t>
            </a:r>
            <a:r>
              <a:rPr lang="en-US" sz="3800" dirty="0" smtClean="0"/>
              <a:t>TEKS Figure 19 (D)  (</a:t>
            </a:r>
            <a:r>
              <a:rPr lang="en-US" sz="3800" dirty="0" smtClean="0">
                <a:solidFill>
                  <a:srgbClr val="FF0000"/>
                </a:solidFill>
              </a:rPr>
              <a:t>22% </a:t>
            </a:r>
            <a:r>
              <a:rPr lang="en-US" sz="3800" dirty="0" smtClean="0"/>
              <a:t>weight, </a:t>
            </a:r>
            <a:r>
              <a:rPr lang="en-US" sz="3800" dirty="0" smtClean="0">
                <a:solidFill>
                  <a:srgbClr val="FF0000"/>
                </a:solidFill>
              </a:rPr>
              <a:t>73%</a:t>
            </a:r>
            <a:r>
              <a:rPr lang="en-US" sz="3800" dirty="0" smtClean="0"/>
              <a:t> mastery)</a:t>
            </a:r>
            <a:endParaRPr lang="en-US" sz="3800" dirty="0"/>
          </a:p>
          <a:p>
            <a:r>
              <a:rPr lang="en-US" sz="3800" dirty="0" smtClean="0"/>
              <a:t>SE: </a:t>
            </a:r>
            <a:r>
              <a:rPr lang="en-US" sz="3800" dirty="0"/>
              <a:t>Make inferences about text and use textual evidence to support understanding.</a:t>
            </a:r>
            <a:endParaRPr lang="en-US" sz="3800" dirty="0" smtClean="0">
              <a:solidFill>
                <a:srgbClr val="0070C0"/>
              </a:solidFill>
            </a:endParaRPr>
          </a:p>
          <a:p>
            <a:r>
              <a:rPr lang="en-US" sz="3800" i="1" dirty="0" smtClean="0">
                <a:solidFill>
                  <a:schemeClr val="tx2"/>
                </a:solidFill>
              </a:rPr>
              <a:t>Readiness </a:t>
            </a:r>
            <a:r>
              <a:rPr lang="en-US" sz="3800" i="1" dirty="0">
                <a:solidFill>
                  <a:schemeClr val="tx2"/>
                </a:solidFill>
              </a:rPr>
              <a:t>Standard - Fiction and Expository</a:t>
            </a:r>
          </a:p>
          <a:p>
            <a:pPr marL="0" indent="0">
              <a:buNone/>
            </a:pPr>
            <a:r>
              <a:rPr lang="en-US" sz="3800" i="1" dirty="0">
                <a:solidFill>
                  <a:schemeClr val="tx2"/>
                </a:solidFill>
              </a:rPr>
              <a:t>      Supporting Standard - Literary Nonfiction, Poetry, </a:t>
            </a:r>
            <a:r>
              <a:rPr lang="en-US" sz="3800" i="1" dirty="0" smtClean="0">
                <a:solidFill>
                  <a:schemeClr val="tx2"/>
                </a:solidFill>
              </a:rPr>
              <a:t>Drama, Persuasive</a:t>
            </a:r>
          </a:p>
          <a:p>
            <a:pPr marL="0" indent="0">
              <a:buNone/>
            </a:pPr>
            <a:endParaRPr lang="en-US" dirty="0"/>
          </a:p>
        </p:txBody>
      </p:sp>
    </p:spTree>
    <p:extLst>
      <p:ext uri="{BB962C8B-B14F-4D97-AF65-F5344CB8AC3E}">
        <p14:creationId xmlns:p14="http://schemas.microsoft.com/office/powerpoint/2010/main" val="19507114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Box 2"/>
          <p:cNvSpPr txBox="1"/>
          <p:nvPr/>
        </p:nvSpPr>
        <p:spPr>
          <a:xfrm>
            <a:off x="990600" y="1295400"/>
            <a:ext cx="7086600" cy="5293757"/>
          </a:xfrm>
          <a:prstGeom prst="rect">
            <a:avLst/>
          </a:prstGeom>
          <a:noFill/>
        </p:spPr>
        <p:txBody>
          <a:bodyPr wrap="square" rtlCol="0">
            <a:spAutoFit/>
          </a:bodyPr>
          <a:lstStyle/>
          <a:p>
            <a:pPr marL="285750" indent="-285750">
              <a:buFont typeface="Arial" charset="0"/>
              <a:buChar char="•"/>
            </a:pPr>
            <a:r>
              <a:rPr lang="en-US" sz="4000" dirty="0" smtClean="0"/>
              <a:t>STAAR overview</a:t>
            </a:r>
          </a:p>
          <a:p>
            <a:pPr marL="285750" indent="-285750">
              <a:buFont typeface="Arial" charset="0"/>
              <a:buChar char="•"/>
            </a:pPr>
            <a:r>
              <a:rPr lang="en-US" sz="4000" dirty="0" smtClean="0"/>
              <a:t>Using Released Tests</a:t>
            </a:r>
          </a:p>
          <a:p>
            <a:pPr marL="285750" indent="-285750">
              <a:buFont typeface="Arial" charset="0"/>
              <a:buChar char="•"/>
            </a:pPr>
            <a:r>
              <a:rPr lang="en-US" sz="4000" dirty="0" smtClean="0"/>
              <a:t>Elementary/Secondary</a:t>
            </a:r>
          </a:p>
          <a:p>
            <a:pPr marL="742950" lvl="1" indent="-285750">
              <a:buFont typeface="Arial" charset="0"/>
              <a:buChar char="•"/>
            </a:pPr>
            <a:r>
              <a:rPr lang="en-US" sz="4000" dirty="0" smtClean="0"/>
              <a:t>Reading</a:t>
            </a:r>
          </a:p>
          <a:p>
            <a:pPr marL="742950" lvl="1" indent="-285750">
              <a:buFont typeface="Arial" charset="0"/>
              <a:buChar char="•"/>
            </a:pPr>
            <a:r>
              <a:rPr lang="en-US" sz="4000" dirty="0" smtClean="0"/>
              <a:t>Writing</a:t>
            </a:r>
          </a:p>
          <a:p>
            <a:pPr marL="742950" lvl="1" indent="-285750">
              <a:buFont typeface="Arial" charset="0"/>
              <a:buChar char="•"/>
            </a:pPr>
            <a:r>
              <a:rPr lang="en-US" sz="4000" dirty="0" smtClean="0"/>
              <a:t>Math</a:t>
            </a:r>
          </a:p>
          <a:p>
            <a:pPr marL="742950" lvl="1" indent="-285750">
              <a:buFont typeface="Arial" charset="0"/>
              <a:buChar char="•"/>
            </a:pPr>
            <a:r>
              <a:rPr lang="en-US" sz="4000" dirty="0" smtClean="0"/>
              <a:t>Social Studies</a:t>
            </a:r>
          </a:p>
          <a:p>
            <a:pPr marL="742950" lvl="1" indent="-285750">
              <a:buFont typeface="Arial" charset="0"/>
              <a:buChar char="•"/>
            </a:pPr>
            <a:r>
              <a:rPr lang="en-US" sz="4000" dirty="0" smtClean="0"/>
              <a:t>Science </a:t>
            </a:r>
          </a:p>
          <a:p>
            <a:pPr marL="285750" indent="-285750">
              <a:buFont typeface="Arial" charset="0"/>
              <a:buChar char="•"/>
            </a:pPr>
            <a:endParaRPr lang="en-US" dirty="0"/>
          </a:p>
        </p:txBody>
      </p:sp>
    </p:spTree>
    <p:extLst>
      <p:ext uri="{BB962C8B-B14F-4D97-AF65-F5344CB8AC3E}">
        <p14:creationId xmlns:p14="http://schemas.microsoft.com/office/powerpoint/2010/main" val="427917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3400"/>
            <a:ext cx="8839200" cy="792162"/>
          </a:xfrm>
        </p:spPr>
        <p:txBody>
          <a:bodyPr>
            <a:normAutofit fontScale="90000"/>
          </a:bodyPr>
          <a:lstStyle/>
          <a:p>
            <a:r>
              <a:rPr lang="en-US" dirty="0" smtClean="0"/>
              <a:t>Grades 3-5 Reading</a:t>
            </a:r>
            <a:br>
              <a:rPr lang="en-US" dirty="0" smtClean="0"/>
            </a:br>
            <a:r>
              <a:rPr lang="en-US" dirty="0" smtClean="0"/>
              <a:t>Figure 19 TEKS 2013 STAAR </a:t>
            </a:r>
            <a:r>
              <a:rPr lang="en-US" sz="2200" dirty="0"/>
              <a:t>(Region </a:t>
            </a:r>
            <a:r>
              <a:rPr lang="en-US" sz="2200" dirty="0" smtClean="0"/>
              <a:t>12 Data)</a:t>
            </a:r>
            <a:endParaRPr lang="en-US" sz="2200" dirty="0"/>
          </a:p>
        </p:txBody>
      </p:sp>
      <p:sp>
        <p:nvSpPr>
          <p:cNvPr id="3" name="Content Placeholder 2"/>
          <p:cNvSpPr>
            <a:spLocks noGrp="1"/>
          </p:cNvSpPr>
          <p:nvPr>
            <p:ph idx="1"/>
          </p:nvPr>
        </p:nvSpPr>
        <p:spPr>
          <a:xfrm>
            <a:off x="304800" y="1524000"/>
            <a:ext cx="8686800" cy="5105400"/>
          </a:xfrm>
        </p:spPr>
        <p:txBody>
          <a:bodyPr>
            <a:normAutofit fontScale="92500"/>
          </a:bodyPr>
          <a:lstStyle/>
          <a:p>
            <a:pPr marL="0" indent="0">
              <a:buNone/>
            </a:pPr>
            <a:r>
              <a:rPr lang="en-US" sz="3800" dirty="0" smtClean="0">
                <a:solidFill>
                  <a:srgbClr val="0070C0"/>
                </a:solidFill>
              </a:rPr>
              <a:t> </a:t>
            </a:r>
            <a:r>
              <a:rPr lang="en-US" sz="2400" b="1" dirty="0" smtClean="0"/>
              <a:t>Fifth </a:t>
            </a:r>
            <a:r>
              <a:rPr lang="en-US" sz="2400" b="1" dirty="0"/>
              <a:t>Grade  </a:t>
            </a:r>
            <a:r>
              <a:rPr lang="en-US" sz="2000" dirty="0"/>
              <a:t>- </a:t>
            </a:r>
            <a:r>
              <a:rPr lang="en-US" sz="2000" dirty="0" smtClean="0"/>
              <a:t>TEKS </a:t>
            </a:r>
            <a:r>
              <a:rPr lang="en-US" sz="2000" dirty="0"/>
              <a:t>Figure </a:t>
            </a:r>
            <a:r>
              <a:rPr lang="en-US" sz="2000" dirty="0" smtClean="0"/>
              <a:t>19 (D)  (</a:t>
            </a:r>
            <a:r>
              <a:rPr lang="en-US" sz="2000" dirty="0" smtClean="0">
                <a:solidFill>
                  <a:srgbClr val="FF0000"/>
                </a:solidFill>
              </a:rPr>
              <a:t>22% </a:t>
            </a:r>
            <a:r>
              <a:rPr lang="en-US" sz="2000" dirty="0" smtClean="0"/>
              <a:t>weight, </a:t>
            </a:r>
            <a:r>
              <a:rPr lang="en-US" sz="2800" dirty="0" smtClean="0">
                <a:solidFill>
                  <a:srgbClr val="FF0000"/>
                </a:solidFill>
              </a:rPr>
              <a:t>73%</a:t>
            </a:r>
            <a:r>
              <a:rPr lang="en-US" sz="2800" dirty="0" smtClean="0"/>
              <a:t> mastery</a:t>
            </a:r>
            <a:r>
              <a:rPr lang="en-US" sz="2000" dirty="0"/>
              <a:t>)</a:t>
            </a:r>
            <a:endParaRPr lang="en-US" sz="2000" dirty="0" smtClean="0"/>
          </a:p>
          <a:p>
            <a:r>
              <a:rPr lang="en-US" sz="2000" dirty="0" smtClean="0"/>
              <a:t>SE: </a:t>
            </a:r>
            <a:r>
              <a:rPr lang="en-US" sz="2000" dirty="0"/>
              <a:t>Make inferences about text and use textual evidence to support understanding.</a:t>
            </a:r>
            <a:endParaRPr lang="en-US" sz="2000" dirty="0" smtClean="0">
              <a:solidFill>
                <a:srgbClr val="0070C0"/>
              </a:solidFill>
            </a:endParaRPr>
          </a:p>
          <a:p>
            <a:pPr marL="0" indent="0">
              <a:buNone/>
            </a:pPr>
            <a:r>
              <a:rPr lang="en-US" sz="2000" i="1" dirty="0" smtClean="0">
                <a:solidFill>
                  <a:schemeClr val="tx2"/>
                </a:solidFill>
              </a:rPr>
              <a:t>       Readiness </a:t>
            </a:r>
            <a:r>
              <a:rPr lang="en-US" sz="2000" i="1" dirty="0">
                <a:solidFill>
                  <a:schemeClr val="tx2"/>
                </a:solidFill>
              </a:rPr>
              <a:t>Standard - Fiction and </a:t>
            </a:r>
            <a:r>
              <a:rPr lang="en-US" sz="2000" i="1" dirty="0" smtClean="0">
                <a:solidFill>
                  <a:schemeClr val="tx2"/>
                </a:solidFill>
              </a:rPr>
              <a:t>Expository</a:t>
            </a:r>
          </a:p>
          <a:p>
            <a:pPr marL="0" indent="0">
              <a:buNone/>
            </a:pPr>
            <a:r>
              <a:rPr lang="en-US" sz="2000" i="1" dirty="0">
                <a:solidFill>
                  <a:schemeClr val="tx2"/>
                </a:solidFill>
              </a:rPr>
              <a:t> </a:t>
            </a:r>
            <a:r>
              <a:rPr lang="en-US" sz="2000" i="1" dirty="0" smtClean="0">
                <a:solidFill>
                  <a:schemeClr val="tx2"/>
                </a:solidFill>
              </a:rPr>
              <a:t>     Supporting Standard – Literary Nonfiction, Poetry, Drama, Persuasive</a:t>
            </a:r>
          </a:p>
          <a:p>
            <a:pPr marL="0" indent="0">
              <a:buNone/>
            </a:pPr>
            <a:endParaRPr lang="en-US" sz="500" i="1" dirty="0" smtClean="0">
              <a:solidFill>
                <a:srgbClr val="0070C0"/>
              </a:solidFill>
            </a:endParaRPr>
          </a:p>
          <a:p>
            <a:pPr marL="0" indent="0">
              <a:buNone/>
            </a:pPr>
            <a:r>
              <a:rPr lang="en-US" sz="2400" b="1" dirty="0"/>
              <a:t>Note</a:t>
            </a:r>
            <a:r>
              <a:rPr lang="en-US" sz="2400" b="1" dirty="0" smtClean="0"/>
              <a:t>:</a:t>
            </a:r>
            <a:endParaRPr lang="en-US" sz="2400" i="1" dirty="0" smtClean="0">
              <a:solidFill>
                <a:srgbClr val="0070C0"/>
              </a:solidFill>
            </a:endParaRPr>
          </a:p>
          <a:p>
            <a:r>
              <a:rPr lang="en-US" sz="2000" dirty="0" smtClean="0"/>
              <a:t>TEKS 5.5:  Understand, make inferences and draw conclusions about the structure and elements of drama and provide evidence from text to support their understanding. (</a:t>
            </a:r>
            <a:r>
              <a:rPr lang="en-US" sz="2000" dirty="0" smtClean="0">
                <a:solidFill>
                  <a:srgbClr val="FF0000"/>
                </a:solidFill>
              </a:rPr>
              <a:t>15% </a:t>
            </a:r>
            <a:r>
              <a:rPr lang="en-US" sz="2000" dirty="0" smtClean="0"/>
              <a:t>weight, </a:t>
            </a:r>
            <a:r>
              <a:rPr lang="en-US" sz="2800" dirty="0" smtClean="0">
                <a:solidFill>
                  <a:srgbClr val="FF0000"/>
                </a:solidFill>
              </a:rPr>
              <a:t>78%</a:t>
            </a:r>
            <a:r>
              <a:rPr lang="en-US" sz="2800" dirty="0" smtClean="0"/>
              <a:t> mastery</a:t>
            </a:r>
            <a:r>
              <a:rPr lang="en-US" sz="2000" dirty="0" smtClean="0"/>
              <a:t>)</a:t>
            </a:r>
          </a:p>
          <a:p>
            <a:r>
              <a:rPr lang="en-US" sz="2000" dirty="0" smtClean="0"/>
              <a:t>TEKS 5.11:  Analyze, make inferences and draw conclusions about expository text and provide evidence from text to support their understanding. (</a:t>
            </a:r>
            <a:r>
              <a:rPr lang="en-US" sz="2000" dirty="0" smtClean="0">
                <a:solidFill>
                  <a:srgbClr val="FF0000"/>
                </a:solidFill>
              </a:rPr>
              <a:t>9% </a:t>
            </a:r>
            <a:r>
              <a:rPr lang="en-US" sz="2000" dirty="0" smtClean="0"/>
              <a:t>weight, </a:t>
            </a:r>
            <a:r>
              <a:rPr lang="en-US" sz="2800" dirty="0" smtClean="0">
                <a:solidFill>
                  <a:srgbClr val="FF0000"/>
                </a:solidFill>
              </a:rPr>
              <a:t>61% </a:t>
            </a:r>
            <a:r>
              <a:rPr lang="en-US" sz="2800" dirty="0" smtClean="0"/>
              <a:t>mastery</a:t>
            </a:r>
            <a:r>
              <a:rPr lang="en-US" sz="2000" dirty="0" smtClean="0"/>
              <a:t>)</a:t>
            </a:r>
            <a:endParaRPr lang="en-US" sz="2000" dirty="0"/>
          </a:p>
          <a:p>
            <a:pPr marL="0" indent="0">
              <a:buNone/>
            </a:pPr>
            <a:r>
              <a:rPr lang="en-US" sz="2000" i="1" dirty="0">
                <a:solidFill>
                  <a:srgbClr val="0070C0"/>
                </a:solidFill>
              </a:rPr>
              <a:t>      </a:t>
            </a:r>
            <a:endParaRPr lang="en-US" sz="4000" i="1" dirty="0" smtClean="0">
              <a:solidFill>
                <a:srgbClr val="0070C0"/>
              </a:solidFill>
            </a:endParaRPr>
          </a:p>
          <a:p>
            <a:pPr marL="0" indent="0">
              <a:buNone/>
            </a:pPr>
            <a:endParaRPr lang="en-US" dirty="0"/>
          </a:p>
        </p:txBody>
      </p:sp>
    </p:spTree>
    <p:extLst>
      <p:ext uri="{BB962C8B-B14F-4D97-AF65-F5344CB8AC3E}">
        <p14:creationId xmlns:p14="http://schemas.microsoft.com/office/powerpoint/2010/main" val="2128233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0061" y="0"/>
            <a:ext cx="7772400" cy="1295400"/>
          </a:xfrm>
        </p:spPr>
        <p:txBody>
          <a:bodyPr/>
          <a:lstStyle/>
          <a:p>
            <a:r>
              <a:rPr lang="en-US" dirty="0" smtClean="0"/>
              <a:t>STAAR Questions </a:t>
            </a:r>
            <a:r>
              <a:rPr lang="en-US" sz="2000" dirty="0" smtClean="0"/>
              <a:t>(Region 12 Data)</a:t>
            </a:r>
            <a:endParaRPr lang="en-US" dirty="0"/>
          </a:p>
        </p:txBody>
      </p:sp>
      <p:sp>
        <p:nvSpPr>
          <p:cNvPr id="3" name="Subtitle 2"/>
          <p:cNvSpPr>
            <a:spLocks noGrp="1"/>
          </p:cNvSpPr>
          <p:nvPr>
            <p:ph type="subTitle" idx="4294967295"/>
          </p:nvPr>
        </p:nvSpPr>
        <p:spPr>
          <a:xfrm>
            <a:off x="0" y="1066800"/>
            <a:ext cx="6400800" cy="1752600"/>
          </a:xfrm>
        </p:spPr>
        <p:txBody>
          <a:bodyPr/>
          <a:lstStyle/>
          <a:p>
            <a:pPr algn="l"/>
            <a:r>
              <a:rPr lang="en-US" dirty="0" smtClean="0">
                <a:solidFill>
                  <a:schemeClr val="tx1"/>
                </a:solidFill>
              </a:rPr>
              <a:t>Fourth Grade Example</a:t>
            </a:r>
          </a:p>
          <a:p>
            <a:pPr algn="l"/>
            <a:r>
              <a:rPr lang="en-US" dirty="0" smtClean="0">
                <a:solidFill>
                  <a:schemeClr val="tx1"/>
                </a:solidFill>
              </a:rPr>
              <a:t>TEKS 4.4 and Fig. 19 (D)</a:t>
            </a:r>
            <a:endParaRPr lang="en-US" dirty="0">
              <a:solidFill>
                <a:schemeClr val="tx1"/>
              </a:solidFill>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846" y="2362200"/>
            <a:ext cx="6877877" cy="3836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2426" y="5867400"/>
            <a:ext cx="4641574"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486723" y="4280433"/>
            <a:ext cx="971477" cy="1554272"/>
          </a:xfrm>
          <a:prstGeom prst="rect">
            <a:avLst/>
          </a:prstGeom>
          <a:noFill/>
        </p:spPr>
        <p:txBody>
          <a:bodyPr wrap="square" rtlCol="0">
            <a:spAutoFit/>
          </a:bodyPr>
          <a:lstStyle/>
          <a:p>
            <a:r>
              <a:rPr lang="en-US" dirty="0" smtClean="0">
                <a:solidFill>
                  <a:schemeClr val="tx2"/>
                </a:solidFill>
              </a:rPr>
              <a:t>16%</a:t>
            </a:r>
          </a:p>
          <a:p>
            <a:endParaRPr lang="en-US" sz="1000" dirty="0">
              <a:solidFill>
                <a:schemeClr val="tx2"/>
              </a:solidFill>
            </a:endParaRPr>
          </a:p>
          <a:p>
            <a:r>
              <a:rPr lang="en-US" dirty="0" smtClean="0">
                <a:solidFill>
                  <a:schemeClr val="tx2"/>
                </a:solidFill>
              </a:rPr>
              <a:t>64%</a:t>
            </a:r>
          </a:p>
          <a:p>
            <a:endParaRPr lang="en-US" sz="800" dirty="0">
              <a:solidFill>
                <a:schemeClr val="tx2"/>
              </a:solidFill>
            </a:endParaRPr>
          </a:p>
          <a:p>
            <a:r>
              <a:rPr lang="en-US" dirty="0" smtClean="0">
                <a:solidFill>
                  <a:schemeClr val="tx2"/>
                </a:solidFill>
              </a:rPr>
              <a:t>7%</a:t>
            </a:r>
          </a:p>
          <a:p>
            <a:endParaRPr lang="en-US" sz="500" dirty="0">
              <a:solidFill>
                <a:schemeClr val="tx2"/>
              </a:solidFill>
            </a:endParaRPr>
          </a:p>
          <a:p>
            <a:r>
              <a:rPr lang="en-US" dirty="0" smtClean="0">
                <a:solidFill>
                  <a:schemeClr val="tx2"/>
                </a:solidFill>
              </a:rPr>
              <a:t>13%</a:t>
            </a:r>
            <a:endParaRPr lang="en-US" dirty="0">
              <a:solidFill>
                <a:schemeClr val="tx2"/>
              </a:solidFill>
            </a:endParaRPr>
          </a:p>
        </p:txBody>
      </p:sp>
      <p:sp>
        <p:nvSpPr>
          <p:cNvPr id="7" name="Oval 6"/>
          <p:cNvSpPr/>
          <p:nvPr/>
        </p:nvSpPr>
        <p:spPr>
          <a:xfrm>
            <a:off x="990600" y="4724400"/>
            <a:ext cx="381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84887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428" y="609600"/>
            <a:ext cx="8839200" cy="792162"/>
          </a:xfrm>
        </p:spPr>
        <p:txBody>
          <a:bodyPr>
            <a:normAutofit fontScale="90000"/>
          </a:bodyPr>
          <a:lstStyle/>
          <a:p>
            <a:r>
              <a:rPr lang="en-US" dirty="0" smtClean="0"/>
              <a:t>Grades 3-5 Reading </a:t>
            </a:r>
            <a:br>
              <a:rPr lang="en-US" dirty="0" smtClean="0"/>
            </a:br>
            <a:r>
              <a:rPr lang="en-US" dirty="0" smtClean="0"/>
              <a:t>Figure 19 TEKS 2013 STAAR </a:t>
            </a:r>
            <a:r>
              <a:rPr lang="en-US" sz="2200" dirty="0"/>
              <a:t>(Region 12 Data)</a:t>
            </a:r>
            <a:r>
              <a:rPr lang="en-US" dirty="0"/>
              <a:t/>
            </a:r>
            <a:br>
              <a:rPr lang="en-US" dirty="0"/>
            </a:br>
            <a:endParaRPr lang="en-US" dirty="0"/>
          </a:p>
        </p:txBody>
      </p:sp>
      <p:sp>
        <p:nvSpPr>
          <p:cNvPr id="3" name="Content Placeholder 2"/>
          <p:cNvSpPr>
            <a:spLocks noGrp="1"/>
          </p:cNvSpPr>
          <p:nvPr>
            <p:ph idx="1"/>
          </p:nvPr>
        </p:nvSpPr>
        <p:spPr>
          <a:xfrm>
            <a:off x="457200" y="1371600"/>
            <a:ext cx="8229600" cy="4724400"/>
          </a:xfrm>
        </p:spPr>
        <p:txBody>
          <a:bodyPr>
            <a:normAutofit fontScale="62500" lnSpcReduction="20000"/>
          </a:bodyPr>
          <a:lstStyle/>
          <a:p>
            <a:pPr marL="0" indent="0">
              <a:buNone/>
            </a:pPr>
            <a:r>
              <a:rPr lang="en-US" sz="4400" b="1" dirty="0" smtClean="0"/>
              <a:t>Third Grade </a:t>
            </a:r>
            <a:r>
              <a:rPr lang="en-US" dirty="0" smtClean="0"/>
              <a:t>- TEKS Figure 19 (E)  </a:t>
            </a:r>
            <a:r>
              <a:rPr lang="en-US" dirty="0" smtClean="0">
                <a:solidFill>
                  <a:srgbClr val="FF0000"/>
                </a:solidFill>
              </a:rPr>
              <a:t>(8% </a:t>
            </a:r>
            <a:r>
              <a:rPr lang="en-US" dirty="0" smtClean="0"/>
              <a:t>weight,</a:t>
            </a:r>
            <a:r>
              <a:rPr lang="en-US" dirty="0" smtClean="0">
                <a:solidFill>
                  <a:srgbClr val="FF0000"/>
                </a:solidFill>
              </a:rPr>
              <a:t> 52% </a:t>
            </a:r>
            <a:r>
              <a:rPr lang="en-US" dirty="0" smtClean="0"/>
              <a:t>mastery)</a:t>
            </a:r>
          </a:p>
          <a:p>
            <a:r>
              <a:rPr lang="en-US" dirty="0" smtClean="0"/>
              <a:t>SE:  Summarize information in logical order maintaining meaning and logical order.</a:t>
            </a:r>
          </a:p>
          <a:p>
            <a:pPr marL="0" indent="0">
              <a:buNone/>
            </a:pPr>
            <a:r>
              <a:rPr lang="en-US" dirty="0" smtClean="0"/>
              <a:t>      </a:t>
            </a:r>
            <a:r>
              <a:rPr lang="en-US" i="1" dirty="0" smtClean="0">
                <a:solidFill>
                  <a:schemeClr val="tx2"/>
                </a:solidFill>
              </a:rPr>
              <a:t>Readiness Standard - Fiction and Expository</a:t>
            </a:r>
          </a:p>
          <a:p>
            <a:pPr marL="0" indent="0">
              <a:buNone/>
            </a:pPr>
            <a:r>
              <a:rPr lang="en-US" i="1" dirty="0">
                <a:solidFill>
                  <a:schemeClr val="tx2"/>
                </a:solidFill>
              </a:rPr>
              <a:t> </a:t>
            </a:r>
            <a:r>
              <a:rPr lang="en-US" i="1" dirty="0" smtClean="0">
                <a:solidFill>
                  <a:schemeClr val="tx2"/>
                </a:solidFill>
              </a:rPr>
              <a:t>    Supporting Standard - Literary Nonfiction, Poetry</a:t>
            </a:r>
          </a:p>
          <a:p>
            <a:pPr marL="0" indent="0">
              <a:buNone/>
            </a:pPr>
            <a:endParaRPr lang="en-US" sz="1600" i="1" dirty="0">
              <a:solidFill>
                <a:srgbClr val="0070C0"/>
              </a:solidFill>
            </a:endParaRPr>
          </a:p>
          <a:p>
            <a:pPr marL="0" indent="0">
              <a:buNone/>
            </a:pPr>
            <a:r>
              <a:rPr lang="en-US" sz="4400" b="1" dirty="0" smtClean="0"/>
              <a:t>Fourth Grade  </a:t>
            </a:r>
            <a:r>
              <a:rPr lang="en-US" dirty="0"/>
              <a:t>- </a:t>
            </a:r>
            <a:r>
              <a:rPr lang="en-US" dirty="0" smtClean="0"/>
              <a:t>TEKS </a:t>
            </a:r>
            <a:r>
              <a:rPr lang="en-US" dirty="0"/>
              <a:t>Figure </a:t>
            </a:r>
            <a:r>
              <a:rPr lang="en-US" dirty="0" smtClean="0"/>
              <a:t>19 (E)  (</a:t>
            </a:r>
            <a:r>
              <a:rPr lang="en-US" dirty="0" smtClean="0">
                <a:solidFill>
                  <a:srgbClr val="FF0000"/>
                </a:solidFill>
              </a:rPr>
              <a:t>7% </a:t>
            </a:r>
            <a:r>
              <a:rPr lang="en-US" dirty="0" smtClean="0"/>
              <a:t>weight, </a:t>
            </a:r>
            <a:r>
              <a:rPr lang="en-US" dirty="0" smtClean="0">
                <a:solidFill>
                  <a:srgbClr val="FF0000"/>
                </a:solidFill>
              </a:rPr>
              <a:t>61</a:t>
            </a:r>
            <a:r>
              <a:rPr lang="en-US" dirty="0" smtClean="0"/>
              <a:t>% mastery) </a:t>
            </a:r>
            <a:endParaRPr lang="en-US" dirty="0"/>
          </a:p>
          <a:p>
            <a:r>
              <a:rPr lang="en-US" dirty="0" smtClean="0"/>
              <a:t>SE:  Summarize </a:t>
            </a:r>
            <a:r>
              <a:rPr lang="en-US" dirty="0"/>
              <a:t>information in logical order maintaining meaning and logical </a:t>
            </a:r>
            <a:r>
              <a:rPr lang="en-US" dirty="0" smtClean="0"/>
              <a:t>order.</a:t>
            </a:r>
            <a:endParaRPr lang="en-US" dirty="0">
              <a:solidFill>
                <a:schemeClr val="tx2"/>
              </a:solidFill>
            </a:endParaRPr>
          </a:p>
          <a:p>
            <a:pPr marL="0" indent="0">
              <a:buNone/>
            </a:pPr>
            <a:r>
              <a:rPr lang="en-US" dirty="0">
                <a:solidFill>
                  <a:schemeClr val="tx2"/>
                </a:solidFill>
              </a:rPr>
              <a:t> </a:t>
            </a:r>
            <a:r>
              <a:rPr lang="en-US" dirty="0" smtClean="0">
                <a:solidFill>
                  <a:schemeClr val="tx2"/>
                </a:solidFill>
              </a:rPr>
              <a:t>     </a:t>
            </a:r>
            <a:r>
              <a:rPr lang="en-US" i="1" dirty="0" smtClean="0">
                <a:solidFill>
                  <a:schemeClr val="tx2"/>
                </a:solidFill>
              </a:rPr>
              <a:t>Readiness </a:t>
            </a:r>
            <a:r>
              <a:rPr lang="en-US" i="1" dirty="0">
                <a:solidFill>
                  <a:schemeClr val="tx2"/>
                </a:solidFill>
              </a:rPr>
              <a:t>Standard - Fiction and Expository</a:t>
            </a:r>
          </a:p>
          <a:p>
            <a:pPr marL="0" indent="0">
              <a:buNone/>
            </a:pPr>
            <a:r>
              <a:rPr lang="en-US" i="1" dirty="0">
                <a:solidFill>
                  <a:schemeClr val="tx2"/>
                </a:solidFill>
              </a:rPr>
              <a:t> </a:t>
            </a:r>
            <a:r>
              <a:rPr lang="en-US" i="1" dirty="0" smtClean="0">
                <a:solidFill>
                  <a:schemeClr val="tx2"/>
                </a:solidFill>
              </a:rPr>
              <a:t>     </a:t>
            </a:r>
            <a:r>
              <a:rPr lang="en-US" i="1" dirty="0">
                <a:solidFill>
                  <a:schemeClr val="tx2"/>
                </a:solidFill>
              </a:rPr>
              <a:t>Supporting Standard - Literary Nonfiction, </a:t>
            </a:r>
            <a:r>
              <a:rPr lang="en-US" i="1" dirty="0" smtClean="0">
                <a:solidFill>
                  <a:schemeClr val="tx2"/>
                </a:solidFill>
              </a:rPr>
              <a:t>Poetry, Drama</a:t>
            </a:r>
          </a:p>
          <a:p>
            <a:pPr marL="0" indent="0">
              <a:buNone/>
            </a:pPr>
            <a:endParaRPr lang="en-US" sz="2200" dirty="0" smtClean="0">
              <a:solidFill>
                <a:srgbClr val="0070C0"/>
              </a:solidFill>
            </a:endParaRPr>
          </a:p>
          <a:p>
            <a:pPr marL="0" indent="0">
              <a:buNone/>
            </a:pPr>
            <a:r>
              <a:rPr lang="en-US" sz="4400" b="1" dirty="0" smtClean="0"/>
              <a:t>Fifth </a:t>
            </a:r>
            <a:r>
              <a:rPr lang="en-US" sz="4400" b="1" dirty="0"/>
              <a:t>Grade  </a:t>
            </a:r>
            <a:r>
              <a:rPr lang="en-US" dirty="0"/>
              <a:t>- </a:t>
            </a:r>
            <a:r>
              <a:rPr lang="en-US" dirty="0" smtClean="0"/>
              <a:t>TEKS </a:t>
            </a:r>
            <a:r>
              <a:rPr lang="en-US" dirty="0"/>
              <a:t>Figure </a:t>
            </a:r>
            <a:r>
              <a:rPr lang="en-US" dirty="0" smtClean="0"/>
              <a:t>19 (E)  (</a:t>
            </a:r>
            <a:r>
              <a:rPr lang="en-US" dirty="0" smtClean="0">
                <a:solidFill>
                  <a:srgbClr val="FF0000"/>
                </a:solidFill>
              </a:rPr>
              <a:t>9% </a:t>
            </a:r>
            <a:r>
              <a:rPr lang="en-US" dirty="0" smtClean="0"/>
              <a:t>weight, </a:t>
            </a:r>
            <a:r>
              <a:rPr lang="en-US" dirty="0" smtClean="0">
                <a:solidFill>
                  <a:srgbClr val="FF0000"/>
                </a:solidFill>
              </a:rPr>
              <a:t>6</a:t>
            </a:r>
            <a:r>
              <a:rPr lang="en-US" dirty="0">
                <a:solidFill>
                  <a:srgbClr val="FF0000"/>
                </a:solidFill>
              </a:rPr>
              <a:t>7</a:t>
            </a:r>
            <a:r>
              <a:rPr lang="en-US" dirty="0" smtClean="0">
                <a:solidFill>
                  <a:srgbClr val="FF0000"/>
                </a:solidFill>
              </a:rPr>
              <a:t>%</a:t>
            </a:r>
            <a:r>
              <a:rPr lang="en-US" dirty="0" smtClean="0"/>
              <a:t> mastery)</a:t>
            </a:r>
            <a:endParaRPr lang="en-US" dirty="0"/>
          </a:p>
          <a:p>
            <a:r>
              <a:rPr lang="en-US" dirty="0" smtClean="0"/>
              <a:t>SE:  Summarize and paraphrase texts in ways that maintaining meaning and logical order within a text and across texts.</a:t>
            </a:r>
            <a:endParaRPr lang="en-US" dirty="0"/>
          </a:p>
          <a:p>
            <a:pPr marL="0" indent="0">
              <a:buNone/>
            </a:pPr>
            <a:r>
              <a:rPr lang="en-US" dirty="0"/>
              <a:t>    </a:t>
            </a:r>
            <a:r>
              <a:rPr lang="en-US" dirty="0" smtClean="0"/>
              <a:t>         </a:t>
            </a:r>
            <a:r>
              <a:rPr lang="en-US" i="1" dirty="0">
                <a:solidFill>
                  <a:schemeClr val="tx2"/>
                </a:solidFill>
              </a:rPr>
              <a:t>Readiness Standard - Fiction and Expository</a:t>
            </a:r>
          </a:p>
          <a:p>
            <a:pPr marL="0" indent="0">
              <a:buNone/>
            </a:pPr>
            <a:r>
              <a:rPr lang="en-US" i="1" dirty="0">
                <a:solidFill>
                  <a:schemeClr val="tx2"/>
                </a:solidFill>
              </a:rPr>
              <a:t>      </a:t>
            </a:r>
            <a:r>
              <a:rPr lang="en-US" i="1" dirty="0" smtClean="0">
                <a:solidFill>
                  <a:schemeClr val="tx2"/>
                </a:solidFill>
              </a:rPr>
              <a:t>      Supporting </a:t>
            </a:r>
            <a:r>
              <a:rPr lang="en-US" i="1" dirty="0">
                <a:solidFill>
                  <a:schemeClr val="tx2"/>
                </a:solidFill>
              </a:rPr>
              <a:t>Standard - Literary Nonfiction, Poetry, </a:t>
            </a:r>
            <a:r>
              <a:rPr lang="en-US" i="1" dirty="0" smtClean="0">
                <a:solidFill>
                  <a:schemeClr val="tx2"/>
                </a:solidFill>
              </a:rPr>
              <a:t>Drama, Persuasive</a:t>
            </a:r>
          </a:p>
          <a:p>
            <a:pPr marL="0" indent="0">
              <a:buNone/>
            </a:pPr>
            <a:endParaRPr lang="en-US" dirty="0"/>
          </a:p>
        </p:txBody>
      </p:sp>
    </p:spTree>
    <p:extLst>
      <p:ext uri="{BB962C8B-B14F-4D97-AF65-F5344CB8AC3E}">
        <p14:creationId xmlns:p14="http://schemas.microsoft.com/office/powerpoint/2010/main" val="3267393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228600"/>
            <a:ext cx="8382000" cy="5847755"/>
          </a:xfrm>
          <a:prstGeom prst="rect">
            <a:avLst/>
          </a:prstGeom>
        </p:spPr>
        <p:txBody>
          <a:bodyPr wrap="square">
            <a:spAutoFit/>
          </a:bodyPr>
          <a:lstStyle/>
          <a:p>
            <a:pPr algn="ctr"/>
            <a:r>
              <a:rPr lang="en-US" sz="1600" b="1" dirty="0">
                <a:solidFill>
                  <a:schemeClr val="tx2"/>
                </a:solidFill>
              </a:rPr>
              <a:t>Students in 3rd grade are expected to: </a:t>
            </a:r>
            <a:endParaRPr lang="en-US" sz="1600" b="1" dirty="0" smtClean="0">
              <a:solidFill>
                <a:schemeClr val="tx2"/>
              </a:solidFill>
            </a:endParaRPr>
          </a:p>
          <a:p>
            <a:r>
              <a:rPr lang="en-US" sz="1600" dirty="0" smtClean="0"/>
              <a:t>5(A</a:t>
            </a:r>
            <a:r>
              <a:rPr lang="en-US" sz="1600" dirty="0"/>
              <a:t>) </a:t>
            </a:r>
            <a:r>
              <a:rPr lang="en-US" sz="1600" b="1" u="sng" dirty="0"/>
              <a:t>paraphrase</a:t>
            </a:r>
            <a:r>
              <a:rPr lang="en-US" sz="1600" dirty="0"/>
              <a:t> the themes and supporting details of </a:t>
            </a:r>
            <a:r>
              <a:rPr lang="en-US" sz="1600" dirty="0">
                <a:solidFill>
                  <a:schemeClr val="tx2"/>
                </a:solidFill>
              </a:rPr>
              <a:t>fables, legends, myths, or stories; </a:t>
            </a:r>
            <a:endParaRPr lang="en-US" sz="1600" dirty="0" smtClean="0">
              <a:solidFill>
                <a:schemeClr val="tx2"/>
              </a:solidFill>
            </a:endParaRPr>
          </a:p>
          <a:p>
            <a:r>
              <a:rPr lang="en-US" sz="1600" dirty="0"/>
              <a:t>8(A) sequence and </a:t>
            </a:r>
            <a:r>
              <a:rPr lang="en-US" sz="1600" b="1" u="sng" dirty="0"/>
              <a:t>summarize</a:t>
            </a:r>
            <a:r>
              <a:rPr lang="en-US" sz="1600" b="1" dirty="0"/>
              <a:t> </a:t>
            </a:r>
            <a:r>
              <a:rPr lang="en-US" sz="1600" dirty="0"/>
              <a:t>the plot's main events and explain their influence on future events</a:t>
            </a:r>
            <a:r>
              <a:rPr lang="en-US" sz="1600" dirty="0">
                <a:solidFill>
                  <a:schemeClr val="tx2"/>
                </a:solidFill>
              </a:rPr>
              <a:t>; (Fiction</a:t>
            </a:r>
            <a:r>
              <a:rPr lang="en-US" sz="1600" dirty="0" smtClean="0">
                <a:solidFill>
                  <a:schemeClr val="tx2"/>
                </a:solidFill>
              </a:rPr>
              <a:t>)</a:t>
            </a:r>
          </a:p>
          <a:p>
            <a:r>
              <a:rPr lang="en-US" sz="1600" dirty="0" smtClean="0"/>
              <a:t>13(A</a:t>
            </a:r>
            <a:r>
              <a:rPr lang="en-US" sz="1600" dirty="0"/>
              <a:t>) identify the details or facts that support the main idea; </a:t>
            </a:r>
            <a:r>
              <a:rPr lang="en-US" sz="1600" dirty="0">
                <a:solidFill>
                  <a:schemeClr val="tx2"/>
                </a:solidFill>
              </a:rPr>
              <a:t>(Expository Text)</a:t>
            </a:r>
            <a:endParaRPr lang="en-US" sz="1600" b="1" dirty="0">
              <a:solidFill>
                <a:schemeClr val="tx2"/>
              </a:solidFill>
            </a:endParaRPr>
          </a:p>
          <a:p>
            <a:endParaRPr lang="en-US" sz="2400" b="1" dirty="0" smtClean="0">
              <a:solidFill>
                <a:schemeClr val="tx2"/>
              </a:solidFill>
            </a:endParaRPr>
          </a:p>
          <a:p>
            <a:pPr algn="ctr"/>
            <a:r>
              <a:rPr lang="en-US" sz="1600" b="1" dirty="0" smtClean="0">
                <a:solidFill>
                  <a:schemeClr val="tx2"/>
                </a:solidFill>
              </a:rPr>
              <a:t>Students </a:t>
            </a:r>
            <a:r>
              <a:rPr lang="en-US" sz="1600" b="1" dirty="0">
                <a:solidFill>
                  <a:schemeClr val="tx2"/>
                </a:solidFill>
              </a:rPr>
              <a:t>in 4th grade are expected to: </a:t>
            </a:r>
            <a:endParaRPr lang="en-US" sz="1600" b="1" dirty="0" smtClean="0">
              <a:solidFill>
                <a:schemeClr val="tx2"/>
              </a:solidFill>
            </a:endParaRPr>
          </a:p>
          <a:p>
            <a:r>
              <a:rPr lang="en-US" sz="1600" dirty="0" smtClean="0"/>
              <a:t>3(A</a:t>
            </a:r>
            <a:r>
              <a:rPr lang="en-US" sz="1600" dirty="0"/>
              <a:t>) </a:t>
            </a:r>
            <a:r>
              <a:rPr lang="en-US" sz="1600" b="1" u="sng" dirty="0"/>
              <a:t>summarize</a:t>
            </a:r>
            <a:r>
              <a:rPr lang="en-US" sz="1600" b="1" dirty="0"/>
              <a:t> </a:t>
            </a:r>
            <a:r>
              <a:rPr lang="en-US" sz="1600" dirty="0"/>
              <a:t>and explain the lesson or message of a work of </a:t>
            </a:r>
            <a:r>
              <a:rPr lang="en-US" sz="1600" dirty="0">
                <a:solidFill>
                  <a:schemeClr val="tx2"/>
                </a:solidFill>
              </a:rPr>
              <a:t>fiction</a:t>
            </a:r>
            <a:r>
              <a:rPr lang="en-US" sz="1600" dirty="0"/>
              <a:t> as its theme; </a:t>
            </a:r>
            <a:endParaRPr lang="en-US" sz="1600" dirty="0" smtClean="0"/>
          </a:p>
          <a:p>
            <a:r>
              <a:rPr lang="en-US" sz="1600" dirty="0"/>
              <a:t>6(A) sequence and </a:t>
            </a:r>
            <a:r>
              <a:rPr lang="en-US" sz="1600" b="1" u="sng" dirty="0"/>
              <a:t>summarize</a:t>
            </a:r>
            <a:r>
              <a:rPr lang="en-US" sz="1600" b="1" dirty="0"/>
              <a:t> </a:t>
            </a:r>
            <a:r>
              <a:rPr lang="en-US" sz="1600" dirty="0"/>
              <a:t>the plot's main events and explain their influence on future events; </a:t>
            </a:r>
            <a:r>
              <a:rPr lang="en-US" sz="1600" dirty="0" smtClean="0">
                <a:solidFill>
                  <a:srgbClr val="0070C0"/>
                </a:solidFill>
              </a:rPr>
              <a:t>(</a:t>
            </a:r>
            <a:r>
              <a:rPr lang="en-US" sz="1600" dirty="0" smtClean="0">
                <a:solidFill>
                  <a:schemeClr val="tx2"/>
                </a:solidFill>
              </a:rPr>
              <a:t>Fiction)</a:t>
            </a:r>
          </a:p>
          <a:p>
            <a:r>
              <a:rPr lang="en-US" sz="1600" dirty="0" smtClean="0"/>
              <a:t>11(A</a:t>
            </a:r>
            <a:r>
              <a:rPr lang="en-US" sz="1600" dirty="0"/>
              <a:t>) </a:t>
            </a:r>
            <a:r>
              <a:rPr lang="en-US" sz="1600" b="1" u="sng" dirty="0"/>
              <a:t>summarize</a:t>
            </a:r>
            <a:r>
              <a:rPr lang="en-US" sz="1600" b="1" dirty="0"/>
              <a:t> </a:t>
            </a:r>
            <a:r>
              <a:rPr lang="en-US" sz="1600" dirty="0"/>
              <a:t>the main idea and supporting details in text in ways that maintain meaning; </a:t>
            </a:r>
            <a:r>
              <a:rPr lang="en-US" sz="1600" dirty="0" smtClean="0">
                <a:solidFill>
                  <a:schemeClr val="tx2"/>
                </a:solidFill>
              </a:rPr>
              <a:t>(Expository Text)</a:t>
            </a:r>
          </a:p>
          <a:p>
            <a:endParaRPr lang="en-US" sz="2400" b="1" dirty="0" smtClean="0">
              <a:solidFill>
                <a:schemeClr val="tx2"/>
              </a:solidFill>
            </a:endParaRPr>
          </a:p>
          <a:p>
            <a:pPr algn="ctr"/>
            <a:r>
              <a:rPr lang="en-US" sz="1600" b="1" dirty="0" smtClean="0">
                <a:solidFill>
                  <a:schemeClr val="tx2"/>
                </a:solidFill>
              </a:rPr>
              <a:t>Students </a:t>
            </a:r>
            <a:r>
              <a:rPr lang="en-US" sz="1600" b="1" dirty="0">
                <a:solidFill>
                  <a:schemeClr val="tx2"/>
                </a:solidFill>
              </a:rPr>
              <a:t>in 5th grade are expected to: </a:t>
            </a:r>
            <a:endParaRPr lang="en-US" sz="1600" b="1" dirty="0" smtClean="0">
              <a:solidFill>
                <a:schemeClr val="tx2"/>
              </a:solidFill>
            </a:endParaRPr>
          </a:p>
          <a:p>
            <a:r>
              <a:rPr lang="en-US" sz="1600" dirty="0" smtClean="0"/>
              <a:t>6(A</a:t>
            </a:r>
            <a:r>
              <a:rPr lang="en-US" sz="1600" dirty="0"/>
              <a:t>) describe incidents that advance the </a:t>
            </a:r>
            <a:r>
              <a:rPr lang="en-US" sz="1600" dirty="0">
                <a:solidFill>
                  <a:schemeClr val="tx2"/>
                </a:solidFill>
              </a:rPr>
              <a:t>story or novel</a:t>
            </a:r>
            <a:r>
              <a:rPr lang="en-US" sz="1600" dirty="0"/>
              <a:t>, explaining how each incident gives rise to or foreshadows future events; </a:t>
            </a:r>
            <a:r>
              <a:rPr lang="en-US" sz="1600" dirty="0" smtClean="0">
                <a:solidFill>
                  <a:schemeClr val="tx2"/>
                </a:solidFill>
              </a:rPr>
              <a:t>(Fiction)</a:t>
            </a:r>
            <a:r>
              <a:rPr lang="en-US" sz="1600" dirty="0"/>
              <a:t>	</a:t>
            </a:r>
            <a:endParaRPr lang="en-US" sz="1600" dirty="0" smtClean="0"/>
          </a:p>
          <a:p>
            <a:r>
              <a:rPr lang="en-US" sz="1600" dirty="0" smtClean="0"/>
              <a:t>11(A</a:t>
            </a:r>
            <a:r>
              <a:rPr lang="en-US" sz="1600" dirty="0"/>
              <a:t>) </a:t>
            </a:r>
            <a:r>
              <a:rPr lang="en-US" sz="1600" b="1" u="sng" dirty="0"/>
              <a:t>summarize</a:t>
            </a:r>
            <a:r>
              <a:rPr lang="en-US" sz="1600" b="1" dirty="0"/>
              <a:t> </a:t>
            </a:r>
            <a:r>
              <a:rPr lang="en-US" sz="1600" dirty="0"/>
              <a:t>the main ideas and supporting details in a text in ways that maintain meaning and logical order; </a:t>
            </a:r>
            <a:r>
              <a:rPr lang="en-US" sz="1600" dirty="0" smtClean="0">
                <a:solidFill>
                  <a:schemeClr val="tx2"/>
                </a:solidFill>
              </a:rPr>
              <a:t>(Expository </a:t>
            </a:r>
            <a:r>
              <a:rPr lang="en-US" dirty="0" smtClean="0">
                <a:solidFill>
                  <a:schemeClr val="tx2"/>
                </a:solidFill>
              </a:rPr>
              <a:t>Text)</a:t>
            </a:r>
            <a:endParaRPr lang="en-US" dirty="0">
              <a:solidFill>
                <a:schemeClr val="tx2"/>
              </a:solidFill>
            </a:endParaRPr>
          </a:p>
          <a:p>
            <a:endParaRPr lang="en-US" dirty="0"/>
          </a:p>
          <a:p>
            <a:r>
              <a:rPr lang="en-US" dirty="0"/>
              <a:t>	</a:t>
            </a:r>
          </a:p>
        </p:txBody>
      </p:sp>
    </p:spTree>
    <p:extLst>
      <p:ext uri="{BB962C8B-B14F-4D97-AF65-F5344CB8AC3E}">
        <p14:creationId xmlns:p14="http://schemas.microsoft.com/office/powerpoint/2010/main" val="9075715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4421" y="-152400"/>
            <a:ext cx="7772400" cy="1470025"/>
          </a:xfrm>
        </p:spPr>
        <p:txBody>
          <a:bodyPr>
            <a:normAutofit/>
          </a:bodyPr>
          <a:lstStyle/>
          <a:p>
            <a:pPr algn="l"/>
            <a:r>
              <a:rPr lang="en-US" dirty="0" smtClean="0"/>
              <a:t>STAAR Questions </a:t>
            </a:r>
            <a:r>
              <a:rPr lang="en-US" sz="2200" dirty="0" smtClean="0"/>
              <a:t>(Region 12 Data)</a:t>
            </a:r>
            <a:r>
              <a:rPr lang="en-US" sz="2200" dirty="0" smtClean="0">
                <a:solidFill>
                  <a:srgbClr val="0070C0"/>
                </a:solidFill>
              </a:rPr>
              <a:t/>
            </a:r>
            <a:br>
              <a:rPr lang="en-US" sz="2200" dirty="0" smtClean="0">
                <a:solidFill>
                  <a:srgbClr val="0070C0"/>
                </a:solidFill>
              </a:rPr>
            </a:br>
            <a:endParaRPr lang="en-US" sz="2200" dirty="0">
              <a:solidFill>
                <a:srgbClr val="0070C0"/>
              </a:solidFill>
            </a:endParaRPr>
          </a:p>
        </p:txBody>
      </p:sp>
      <p:sp>
        <p:nvSpPr>
          <p:cNvPr id="4" name="Subtitle 3"/>
          <p:cNvSpPr>
            <a:spLocks noGrp="1"/>
          </p:cNvSpPr>
          <p:nvPr>
            <p:ph type="subTitle"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07" y="2133600"/>
            <a:ext cx="8691577"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1126" y="5334000"/>
            <a:ext cx="3442874"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ubtitle 2"/>
          <p:cNvSpPr txBox="1">
            <a:spLocks/>
          </p:cNvSpPr>
          <p:nvPr/>
        </p:nvSpPr>
        <p:spPr>
          <a:xfrm>
            <a:off x="434421" y="990600"/>
            <a:ext cx="7490379"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smtClean="0">
                <a:solidFill>
                  <a:schemeClr val="tx1"/>
                </a:solidFill>
              </a:rPr>
              <a:t>Fifth Grade Example</a:t>
            </a:r>
          </a:p>
          <a:p>
            <a:pPr algn="l"/>
            <a:r>
              <a:rPr lang="en-US" dirty="0" smtClean="0">
                <a:solidFill>
                  <a:schemeClr val="tx1"/>
                </a:solidFill>
              </a:rPr>
              <a:t>TEKS 5.5 and Fig. 19 (E)</a:t>
            </a:r>
            <a:endParaRPr lang="en-US" sz="2000" dirty="0">
              <a:solidFill>
                <a:srgbClr val="0070C0"/>
              </a:solidFill>
            </a:endParaRPr>
          </a:p>
        </p:txBody>
      </p:sp>
      <p:sp>
        <p:nvSpPr>
          <p:cNvPr id="3" name="TextBox 2"/>
          <p:cNvSpPr txBox="1"/>
          <p:nvPr/>
        </p:nvSpPr>
        <p:spPr>
          <a:xfrm>
            <a:off x="8427184" y="2908637"/>
            <a:ext cx="685800" cy="2031325"/>
          </a:xfrm>
          <a:prstGeom prst="rect">
            <a:avLst/>
          </a:prstGeom>
          <a:noFill/>
        </p:spPr>
        <p:txBody>
          <a:bodyPr wrap="square" rtlCol="0">
            <a:spAutoFit/>
          </a:bodyPr>
          <a:lstStyle/>
          <a:p>
            <a:r>
              <a:rPr lang="en-US" dirty="0" smtClean="0">
                <a:solidFill>
                  <a:schemeClr val="tx2"/>
                </a:solidFill>
              </a:rPr>
              <a:t>9%</a:t>
            </a:r>
          </a:p>
          <a:p>
            <a:endParaRPr lang="en-US" dirty="0">
              <a:solidFill>
                <a:schemeClr val="tx2"/>
              </a:solidFill>
            </a:endParaRPr>
          </a:p>
          <a:p>
            <a:r>
              <a:rPr lang="en-US" dirty="0" smtClean="0">
                <a:solidFill>
                  <a:schemeClr val="tx2"/>
                </a:solidFill>
              </a:rPr>
              <a:t>4%</a:t>
            </a:r>
          </a:p>
          <a:p>
            <a:endParaRPr lang="en-US" dirty="0">
              <a:solidFill>
                <a:schemeClr val="tx2"/>
              </a:solidFill>
            </a:endParaRPr>
          </a:p>
          <a:p>
            <a:r>
              <a:rPr lang="en-US" dirty="0" smtClean="0">
                <a:solidFill>
                  <a:schemeClr val="tx2"/>
                </a:solidFill>
              </a:rPr>
              <a:t>84%</a:t>
            </a:r>
          </a:p>
          <a:p>
            <a:endParaRPr lang="en-US" dirty="0" smtClean="0">
              <a:solidFill>
                <a:schemeClr val="tx2"/>
              </a:solidFill>
            </a:endParaRPr>
          </a:p>
          <a:p>
            <a:r>
              <a:rPr lang="en-US" dirty="0" smtClean="0">
                <a:solidFill>
                  <a:schemeClr val="tx2"/>
                </a:solidFill>
              </a:rPr>
              <a:t>3%</a:t>
            </a:r>
            <a:endParaRPr lang="en-US" dirty="0">
              <a:solidFill>
                <a:schemeClr val="tx2"/>
              </a:solidFill>
            </a:endParaRPr>
          </a:p>
        </p:txBody>
      </p:sp>
      <p:sp>
        <p:nvSpPr>
          <p:cNvPr id="8" name="Oval 7"/>
          <p:cNvSpPr/>
          <p:nvPr/>
        </p:nvSpPr>
        <p:spPr>
          <a:xfrm>
            <a:off x="651641" y="38862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091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4366" y="-152400"/>
            <a:ext cx="8135006" cy="1470025"/>
          </a:xfrm>
        </p:spPr>
        <p:txBody>
          <a:bodyPr>
            <a:normAutofit/>
          </a:bodyPr>
          <a:lstStyle/>
          <a:p>
            <a:pPr algn="l"/>
            <a:r>
              <a:rPr lang="en-US" sz="4600" dirty="0" smtClean="0"/>
              <a:t>STAAR Questions </a:t>
            </a:r>
            <a:r>
              <a:rPr lang="en-US" sz="2200" dirty="0" smtClean="0"/>
              <a:t>(Region 12 Data)</a:t>
            </a:r>
            <a:br>
              <a:rPr lang="en-US" sz="2200" dirty="0" smtClean="0"/>
            </a:br>
            <a:endParaRPr lang="en-US" sz="2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511" y="1981200"/>
            <a:ext cx="7186198"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375" y="6326298"/>
            <a:ext cx="4238625" cy="495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ubtitle 2"/>
          <p:cNvSpPr txBox="1">
            <a:spLocks/>
          </p:cNvSpPr>
          <p:nvPr/>
        </p:nvSpPr>
        <p:spPr>
          <a:xfrm>
            <a:off x="375745" y="914288"/>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smtClean="0">
                <a:solidFill>
                  <a:schemeClr val="tx1"/>
                </a:solidFill>
              </a:rPr>
              <a:t>Fourth Grade Example</a:t>
            </a:r>
          </a:p>
          <a:p>
            <a:pPr algn="l"/>
            <a:r>
              <a:rPr lang="en-US" dirty="0" smtClean="0">
                <a:solidFill>
                  <a:schemeClr val="tx1"/>
                </a:solidFill>
              </a:rPr>
              <a:t>TEKS 4.11 and Fig. 19 (E)</a:t>
            </a:r>
            <a:endParaRPr lang="en-US" dirty="0">
              <a:solidFill>
                <a:schemeClr val="tx1"/>
              </a:solidFill>
            </a:endParaRPr>
          </a:p>
        </p:txBody>
      </p:sp>
      <p:sp>
        <p:nvSpPr>
          <p:cNvPr id="3" name="TextBox 2"/>
          <p:cNvSpPr txBox="1"/>
          <p:nvPr/>
        </p:nvSpPr>
        <p:spPr>
          <a:xfrm>
            <a:off x="6513110" y="2835054"/>
            <a:ext cx="1023154" cy="2554545"/>
          </a:xfrm>
          <a:prstGeom prst="rect">
            <a:avLst/>
          </a:prstGeom>
          <a:noFill/>
        </p:spPr>
        <p:txBody>
          <a:bodyPr wrap="square" rtlCol="0">
            <a:spAutoFit/>
          </a:bodyPr>
          <a:lstStyle/>
          <a:p>
            <a:r>
              <a:rPr lang="en-US" sz="1600" dirty="0" smtClean="0">
                <a:solidFill>
                  <a:schemeClr val="tx2"/>
                </a:solidFill>
              </a:rPr>
              <a:t>67%</a:t>
            </a:r>
          </a:p>
          <a:p>
            <a:endParaRPr lang="en-US" sz="1600" dirty="0" smtClean="0">
              <a:solidFill>
                <a:schemeClr val="tx2"/>
              </a:solidFill>
            </a:endParaRPr>
          </a:p>
          <a:p>
            <a:endParaRPr lang="en-US" sz="1600" dirty="0">
              <a:solidFill>
                <a:schemeClr val="tx2"/>
              </a:solidFill>
            </a:endParaRPr>
          </a:p>
          <a:p>
            <a:r>
              <a:rPr lang="en-US" sz="1600" dirty="0" smtClean="0">
                <a:solidFill>
                  <a:schemeClr val="tx2"/>
                </a:solidFill>
              </a:rPr>
              <a:t>16%</a:t>
            </a:r>
          </a:p>
          <a:p>
            <a:endParaRPr lang="en-US" sz="1600" dirty="0">
              <a:solidFill>
                <a:schemeClr val="tx2"/>
              </a:solidFill>
            </a:endParaRPr>
          </a:p>
          <a:p>
            <a:endParaRPr lang="en-US" sz="1600" dirty="0" smtClean="0">
              <a:solidFill>
                <a:schemeClr val="tx2"/>
              </a:solidFill>
            </a:endParaRPr>
          </a:p>
          <a:p>
            <a:r>
              <a:rPr lang="en-US" sz="1600" dirty="0" smtClean="0">
                <a:solidFill>
                  <a:schemeClr val="tx2"/>
                </a:solidFill>
              </a:rPr>
              <a:t>  6%</a:t>
            </a:r>
          </a:p>
          <a:p>
            <a:endParaRPr lang="en-US" sz="1600" dirty="0">
              <a:solidFill>
                <a:schemeClr val="tx2"/>
              </a:solidFill>
            </a:endParaRPr>
          </a:p>
          <a:p>
            <a:endParaRPr lang="en-US" sz="1600" dirty="0" smtClean="0">
              <a:solidFill>
                <a:schemeClr val="tx2"/>
              </a:solidFill>
            </a:endParaRPr>
          </a:p>
          <a:p>
            <a:r>
              <a:rPr lang="en-US" sz="1600" dirty="0" smtClean="0">
                <a:solidFill>
                  <a:schemeClr val="tx2"/>
                </a:solidFill>
              </a:rPr>
              <a:t>11%</a:t>
            </a:r>
            <a:endParaRPr lang="en-US" sz="1600" dirty="0">
              <a:solidFill>
                <a:schemeClr val="tx2"/>
              </a:solidFill>
            </a:endParaRPr>
          </a:p>
        </p:txBody>
      </p:sp>
      <p:sp>
        <p:nvSpPr>
          <p:cNvPr id="5" name="Oval 4"/>
          <p:cNvSpPr/>
          <p:nvPr/>
        </p:nvSpPr>
        <p:spPr>
          <a:xfrm>
            <a:off x="244366" y="2438288"/>
            <a:ext cx="457200" cy="39676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07574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Elementary Writing</a:t>
            </a:r>
            <a:endParaRPr lang="en-US" dirty="0"/>
          </a:p>
        </p:txBody>
      </p:sp>
      <p:sp>
        <p:nvSpPr>
          <p:cNvPr id="3" name="Subtitle 2"/>
          <p:cNvSpPr>
            <a:spLocks noGrp="1"/>
          </p:cNvSpPr>
          <p:nvPr>
            <p:ph type="subTitle" idx="1"/>
          </p:nvPr>
        </p:nvSpPr>
        <p:spPr/>
        <p:txBody>
          <a:bodyPr/>
          <a:lstStyle/>
          <a:p>
            <a:r>
              <a:rPr lang="en-US" dirty="0" smtClean="0"/>
              <a:t>4</a:t>
            </a:r>
            <a:r>
              <a:rPr lang="en-US" baseline="30000" dirty="0" smtClean="0"/>
              <a:t>th</a:t>
            </a:r>
            <a:r>
              <a:rPr lang="en-US" dirty="0" smtClean="0"/>
              <a:t> Grade STAAR Test</a:t>
            </a:r>
            <a:endParaRPr lang="en-US" dirty="0"/>
          </a:p>
        </p:txBody>
      </p:sp>
    </p:spTree>
    <p:extLst>
      <p:ext uri="{BB962C8B-B14F-4D97-AF65-F5344CB8AC3E}">
        <p14:creationId xmlns:p14="http://schemas.microsoft.com/office/powerpoint/2010/main" val="36744655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838200"/>
            <a:ext cx="86106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47348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792162"/>
          </a:xfrm>
        </p:spPr>
        <p:txBody>
          <a:bodyPr>
            <a:normAutofit fontScale="90000"/>
          </a:bodyPr>
          <a:lstStyle/>
          <a:p>
            <a:pPr algn="ctr"/>
            <a:r>
              <a:rPr lang="en-US" dirty="0" smtClean="0"/>
              <a:t>Lowest Performing SE’s on </a:t>
            </a:r>
            <a:br>
              <a:rPr lang="en-US" dirty="0" smtClean="0"/>
            </a:br>
            <a:r>
              <a:rPr lang="en-US" dirty="0" smtClean="0"/>
              <a:t>2013 STAAR</a:t>
            </a:r>
            <a:endParaRPr lang="en-US" dirty="0"/>
          </a:p>
        </p:txBody>
      </p:sp>
      <p:sp>
        <p:nvSpPr>
          <p:cNvPr id="3" name="Content Placeholder 2"/>
          <p:cNvSpPr>
            <a:spLocks noGrp="1"/>
          </p:cNvSpPr>
          <p:nvPr>
            <p:ph idx="1"/>
          </p:nvPr>
        </p:nvSpPr>
        <p:spPr>
          <a:xfrm>
            <a:off x="457200" y="1752600"/>
            <a:ext cx="8229600" cy="4525963"/>
          </a:xfrm>
        </p:spPr>
        <p:txBody>
          <a:bodyPr/>
          <a:lstStyle/>
          <a:p>
            <a:r>
              <a:rPr lang="en-US" dirty="0" smtClean="0"/>
              <a:t>15D – Edit drafts for grammar, mechanics, and spelling using a teacher-developed rubric</a:t>
            </a:r>
          </a:p>
          <a:p>
            <a:pPr lvl="4"/>
            <a:r>
              <a:rPr lang="en-US" sz="2800" dirty="0" smtClean="0">
                <a:solidFill>
                  <a:schemeClr val="tx2"/>
                </a:solidFill>
              </a:rPr>
              <a:t>33% of the test (Multiple Choice)</a:t>
            </a:r>
          </a:p>
          <a:p>
            <a:endParaRPr lang="en-US" sz="1500" dirty="0">
              <a:solidFill>
                <a:srgbClr val="00B0F0"/>
              </a:solidFill>
            </a:endParaRPr>
          </a:p>
          <a:p>
            <a:r>
              <a:rPr lang="en-US" dirty="0" smtClean="0"/>
              <a:t>15C – Revise drafts for coherence, organization, use of simple and compound sentences, and audience. </a:t>
            </a:r>
          </a:p>
          <a:p>
            <a:pPr lvl="4"/>
            <a:r>
              <a:rPr lang="en-US" sz="2800" dirty="0" smtClean="0">
                <a:solidFill>
                  <a:schemeClr val="tx2"/>
                </a:solidFill>
              </a:rPr>
              <a:t>23% of the test (Multiple Choice)</a:t>
            </a:r>
            <a:endParaRPr lang="en-US" sz="2800" dirty="0">
              <a:solidFill>
                <a:schemeClr val="tx2"/>
              </a:solidFill>
            </a:endParaRPr>
          </a:p>
        </p:txBody>
      </p:sp>
    </p:spTree>
    <p:extLst>
      <p:ext uri="{BB962C8B-B14F-4D97-AF65-F5344CB8AC3E}">
        <p14:creationId xmlns:p14="http://schemas.microsoft.com/office/powerpoint/2010/main" val="23740156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262" y="120650"/>
            <a:ext cx="9144000" cy="1143000"/>
          </a:xfrm>
        </p:spPr>
        <p:txBody>
          <a:bodyPr/>
          <a:lstStyle/>
          <a:p>
            <a:r>
              <a:rPr lang="en-US" dirty="0" smtClean="0"/>
              <a:t>SE:15C - - - 63% mastery </a:t>
            </a:r>
            <a:r>
              <a:rPr lang="en-US" sz="2000" dirty="0" smtClean="0"/>
              <a:t>(Region 12 Data)</a:t>
            </a:r>
            <a:endParaRPr lang="en-U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63650"/>
            <a:ext cx="8610600"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4038599"/>
            <a:ext cx="5905500" cy="2338273"/>
          </a:xfrm>
          <a:prstGeom prst="rect">
            <a:avLst/>
          </a:prstGeom>
          <a:noFill/>
          <a:ln w="76200">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1905000" y="2362200"/>
            <a:ext cx="762000" cy="2031325"/>
          </a:xfrm>
          <a:prstGeom prst="rect">
            <a:avLst/>
          </a:prstGeom>
          <a:noFill/>
        </p:spPr>
        <p:txBody>
          <a:bodyPr wrap="square" rtlCol="0">
            <a:spAutoFit/>
          </a:bodyPr>
          <a:lstStyle/>
          <a:p>
            <a:r>
              <a:rPr lang="en-US" b="1" dirty="0" smtClean="0">
                <a:solidFill>
                  <a:schemeClr val="tx2"/>
                </a:solidFill>
              </a:rPr>
              <a:t>9%</a:t>
            </a:r>
          </a:p>
          <a:p>
            <a:endParaRPr lang="en-US" b="1" dirty="0">
              <a:solidFill>
                <a:schemeClr val="tx2"/>
              </a:solidFill>
            </a:endParaRPr>
          </a:p>
          <a:p>
            <a:r>
              <a:rPr lang="en-US" b="1" dirty="0" smtClean="0">
                <a:solidFill>
                  <a:schemeClr val="tx2"/>
                </a:solidFill>
              </a:rPr>
              <a:t>29%</a:t>
            </a:r>
          </a:p>
          <a:p>
            <a:endParaRPr lang="en-US" b="1" dirty="0">
              <a:solidFill>
                <a:schemeClr val="tx2"/>
              </a:solidFill>
            </a:endParaRPr>
          </a:p>
          <a:p>
            <a:r>
              <a:rPr lang="en-US" b="1" dirty="0" smtClean="0">
                <a:solidFill>
                  <a:schemeClr val="tx2"/>
                </a:solidFill>
              </a:rPr>
              <a:t>15%</a:t>
            </a:r>
          </a:p>
          <a:p>
            <a:endParaRPr lang="en-US" b="1" dirty="0">
              <a:solidFill>
                <a:schemeClr val="tx2"/>
              </a:solidFill>
            </a:endParaRPr>
          </a:p>
          <a:p>
            <a:r>
              <a:rPr lang="en-US" b="1" dirty="0" smtClean="0">
                <a:solidFill>
                  <a:schemeClr val="tx2"/>
                </a:solidFill>
              </a:rPr>
              <a:t>47%</a:t>
            </a:r>
            <a:endParaRPr lang="en-US" b="1" dirty="0">
              <a:solidFill>
                <a:schemeClr val="tx2"/>
              </a:solidFill>
            </a:endParaRPr>
          </a:p>
        </p:txBody>
      </p:sp>
      <p:sp>
        <p:nvSpPr>
          <p:cNvPr id="7" name="Oval 6"/>
          <p:cNvSpPr/>
          <p:nvPr/>
        </p:nvSpPr>
        <p:spPr>
          <a:xfrm>
            <a:off x="475593" y="3936325"/>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8301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STAAR Overview</a:t>
            </a:r>
            <a:endParaRPr lang="en-US" dirty="0"/>
          </a:p>
        </p:txBody>
      </p:sp>
      <p:sp>
        <p:nvSpPr>
          <p:cNvPr id="3" name="Text Placeholder 2"/>
          <p:cNvSpPr>
            <a:spLocks noGrp="1"/>
          </p:cNvSpPr>
          <p:nvPr>
            <p:ph type="body" idx="1"/>
          </p:nvPr>
        </p:nvSpPr>
        <p:spPr/>
        <p:txBody>
          <a:bodyPr/>
          <a:lstStyle/>
          <a:p>
            <a:r>
              <a:rPr lang="en-US" dirty="0" smtClean="0"/>
              <a:t>What is tested and how</a:t>
            </a:r>
            <a:endParaRPr lang="en-US" dirty="0"/>
          </a:p>
        </p:txBody>
      </p:sp>
      <p:pic>
        <p:nvPicPr>
          <p:cNvPr id="4" name="Picture 3" descr="esc12bwlogo_transparent.png"/>
          <p:cNvPicPr>
            <a:picLocks noChangeAspect="1"/>
          </p:cNvPicPr>
          <p:nvPr/>
        </p:nvPicPr>
        <p:blipFill>
          <a:blip r:embed="rId2" cstate="print"/>
          <a:stretch>
            <a:fillRect/>
          </a:stretch>
        </p:blipFill>
        <p:spPr>
          <a:xfrm>
            <a:off x="457200" y="533400"/>
            <a:ext cx="1752600" cy="851261"/>
          </a:xfrm>
          <a:prstGeom prst="rect">
            <a:avLst/>
          </a:prstGeom>
        </p:spPr>
      </p:pic>
    </p:spTree>
    <p:extLst>
      <p:ext uri="{BB962C8B-B14F-4D97-AF65-F5344CB8AC3E}">
        <p14:creationId xmlns:p14="http://schemas.microsoft.com/office/powerpoint/2010/main" val="18465329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255"/>
            <a:ext cx="9362090" cy="1219200"/>
          </a:xfrm>
        </p:spPr>
        <p:txBody>
          <a:bodyPr>
            <a:normAutofit/>
          </a:bodyPr>
          <a:lstStyle/>
          <a:p>
            <a:pPr algn="l"/>
            <a:r>
              <a:rPr lang="en-US" sz="4100" dirty="0" smtClean="0"/>
              <a:t>SE:15D - - - 63% Mastery </a:t>
            </a:r>
            <a:r>
              <a:rPr lang="en-US" sz="2200" dirty="0" smtClean="0"/>
              <a:t>(Region 12 Data)</a:t>
            </a:r>
            <a:endParaRPr lang="en-US" sz="2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371600"/>
            <a:ext cx="5876365" cy="289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1175" y="4552950"/>
            <a:ext cx="7210425" cy="2000250"/>
          </a:xfrm>
          <a:prstGeom prst="rect">
            <a:avLst/>
          </a:prstGeom>
          <a:noFill/>
          <a:ln w="76200">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953000" y="2057400"/>
            <a:ext cx="762000" cy="2031325"/>
          </a:xfrm>
          <a:prstGeom prst="rect">
            <a:avLst/>
          </a:prstGeom>
          <a:noFill/>
        </p:spPr>
        <p:txBody>
          <a:bodyPr wrap="square" rtlCol="0">
            <a:spAutoFit/>
          </a:bodyPr>
          <a:lstStyle/>
          <a:p>
            <a:r>
              <a:rPr lang="en-US" b="1" dirty="0" smtClean="0">
                <a:solidFill>
                  <a:schemeClr val="tx2"/>
                </a:solidFill>
              </a:rPr>
              <a:t>  9%</a:t>
            </a:r>
          </a:p>
          <a:p>
            <a:endParaRPr lang="en-US" b="1" dirty="0">
              <a:solidFill>
                <a:schemeClr val="tx2"/>
              </a:solidFill>
            </a:endParaRPr>
          </a:p>
          <a:p>
            <a:r>
              <a:rPr lang="en-US" b="1" dirty="0" smtClean="0">
                <a:solidFill>
                  <a:schemeClr val="tx2"/>
                </a:solidFill>
              </a:rPr>
              <a:t>49%</a:t>
            </a:r>
          </a:p>
          <a:p>
            <a:endParaRPr lang="en-US" b="1" dirty="0">
              <a:solidFill>
                <a:schemeClr val="tx2"/>
              </a:solidFill>
            </a:endParaRPr>
          </a:p>
          <a:p>
            <a:r>
              <a:rPr lang="en-US" b="1" dirty="0" smtClean="0">
                <a:solidFill>
                  <a:schemeClr val="tx2"/>
                </a:solidFill>
              </a:rPr>
              <a:t>32%</a:t>
            </a:r>
          </a:p>
          <a:p>
            <a:endParaRPr lang="en-US" b="1" dirty="0">
              <a:solidFill>
                <a:schemeClr val="tx2"/>
              </a:solidFill>
            </a:endParaRPr>
          </a:p>
          <a:p>
            <a:r>
              <a:rPr lang="en-US" b="1" dirty="0" smtClean="0">
                <a:solidFill>
                  <a:schemeClr val="tx2"/>
                </a:solidFill>
              </a:rPr>
              <a:t>10%</a:t>
            </a:r>
            <a:endParaRPr lang="en-US" b="1" dirty="0">
              <a:solidFill>
                <a:schemeClr val="tx2"/>
              </a:solidFill>
            </a:endParaRPr>
          </a:p>
        </p:txBody>
      </p:sp>
      <p:sp>
        <p:nvSpPr>
          <p:cNvPr id="7" name="Oval 6"/>
          <p:cNvSpPr/>
          <p:nvPr/>
        </p:nvSpPr>
        <p:spPr>
          <a:xfrm>
            <a:off x="727841" y="2514600"/>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69503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1118" y="344214"/>
            <a:ext cx="8861862" cy="1066800"/>
          </a:xfrm>
        </p:spPr>
        <p:txBody>
          <a:bodyPr>
            <a:normAutofit fontScale="90000"/>
          </a:bodyPr>
          <a:lstStyle/>
          <a:p>
            <a:pPr algn="l"/>
            <a:r>
              <a:rPr lang="en-US" sz="4100" dirty="0" smtClean="0"/>
              <a:t>SE: 15D - - - 63% Mastery</a:t>
            </a:r>
            <a:r>
              <a:rPr lang="en-US" sz="2000" dirty="0" smtClean="0"/>
              <a:t> (Region 12 Data)</a:t>
            </a:r>
            <a:r>
              <a:rPr lang="en-US" sz="4100" dirty="0" smtClean="0"/>
              <a:t>  </a:t>
            </a:r>
            <a:endParaRPr lang="en-US" sz="41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876800"/>
            <a:ext cx="7419975" cy="1533525"/>
          </a:xfrm>
          <a:prstGeom prst="rect">
            <a:avLst/>
          </a:prstGeom>
          <a:noFill/>
          <a:ln w="76200">
            <a:solidFill>
              <a:srgbClr val="0070C0"/>
            </a:solidFill>
            <a:miter lim="800000"/>
            <a:headEnd/>
            <a:tailEnd/>
          </a:ln>
          <a:extLst>
            <a:ext uri="{909E8E84-426E-40DD-AFC4-6F175D3DCCD1}">
              <a14:hiddenFill xmlns:a14="http://schemas.microsoft.com/office/drawing/2010/main">
                <a:solidFill>
                  <a:schemeClr val="accent1"/>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47800"/>
            <a:ext cx="6734175"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305097" y="2038373"/>
            <a:ext cx="838200" cy="2031325"/>
          </a:xfrm>
          <a:prstGeom prst="rect">
            <a:avLst/>
          </a:prstGeom>
          <a:noFill/>
        </p:spPr>
        <p:txBody>
          <a:bodyPr wrap="square" rtlCol="0">
            <a:spAutoFit/>
          </a:bodyPr>
          <a:lstStyle/>
          <a:p>
            <a:r>
              <a:rPr lang="en-US" b="1" dirty="0" smtClean="0">
                <a:solidFill>
                  <a:schemeClr val="tx2"/>
                </a:solidFill>
              </a:rPr>
              <a:t>11%</a:t>
            </a:r>
          </a:p>
          <a:p>
            <a:endParaRPr lang="en-US" b="1" dirty="0">
              <a:solidFill>
                <a:schemeClr val="tx2"/>
              </a:solidFill>
            </a:endParaRPr>
          </a:p>
          <a:p>
            <a:r>
              <a:rPr lang="en-US" b="1" dirty="0" smtClean="0">
                <a:solidFill>
                  <a:schemeClr val="tx2"/>
                </a:solidFill>
              </a:rPr>
              <a:t>  2%</a:t>
            </a:r>
          </a:p>
          <a:p>
            <a:endParaRPr lang="en-US" b="1" dirty="0">
              <a:solidFill>
                <a:schemeClr val="tx2"/>
              </a:solidFill>
            </a:endParaRPr>
          </a:p>
          <a:p>
            <a:r>
              <a:rPr lang="en-US" b="1" dirty="0" smtClean="0">
                <a:solidFill>
                  <a:schemeClr val="tx2"/>
                </a:solidFill>
              </a:rPr>
              <a:t>51%</a:t>
            </a:r>
          </a:p>
          <a:p>
            <a:endParaRPr lang="en-US" b="1" dirty="0">
              <a:solidFill>
                <a:schemeClr val="tx2"/>
              </a:solidFill>
            </a:endParaRPr>
          </a:p>
          <a:p>
            <a:r>
              <a:rPr lang="en-US" b="1" dirty="0" smtClean="0">
                <a:solidFill>
                  <a:schemeClr val="tx2"/>
                </a:solidFill>
              </a:rPr>
              <a:t>36%</a:t>
            </a:r>
            <a:endParaRPr lang="en-US" b="1" dirty="0">
              <a:solidFill>
                <a:schemeClr val="tx2"/>
              </a:solidFill>
            </a:endParaRPr>
          </a:p>
        </p:txBody>
      </p:sp>
      <p:sp>
        <p:nvSpPr>
          <p:cNvPr id="7" name="Oval 6"/>
          <p:cNvSpPr/>
          <p:nvPr/>
        </p:nvSpPr>
        <p:spPr>
          <a:xfrm>
            <a:off x="457200" y="3054036"/>
            <a:ext cx="4572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60716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889" y="990600"/>
            <a:ext cx="8567028" cy="560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85800" y="228600"/>
            <a:ext cx="7772400" cy="630942"/>
          </a:xfrm>
          <a:prstGeom prst="rect">
            <a:avLst/>
          </a:prstGeom>
          <a:noFill/>
        </p:spPr>
        <p:txBody>
          <a:bodyPr wrap="square" rtlCol="0">
            <a:spAutoFit/>
          </a:bodyPr>
          <a:lstStyle/>
          <a:p>
            <a:pPr algn="ctr"/>
            <a:r>
              <a:rPr lang="en-US" sz="3500" b="1" dirty="0" smtClean="0">
                <a:solidFill>
                  <a:srgbClr val="0070C0"/>
                </a:solidFill>
              </a:rPr>
              <a:t>Writing Composition Scores</a:t>
            </a:r>
            <a:endParaRPr lang="en-US" sz="3500" b="1" dirty="0">
              <a:solidFill>
                <a:srgbClr val="0070C0"/>
              </a:solidFill>
            </a:endParaRPr>
          </a:p>
        </p:txBody>
      </p:sp>
    </p:spTree>
    <p:extLst>
      <p:ext uri="{BB962C8B-B14F-4D97-AF65-F5344CB8AC3E}">
        <p14:creationId xmlns:p14="http://schemas.microsoft.com/office/powerpoint/2010/main" val="18744741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4196608022"/>
              </p:ext>
            </p:extLst>
          </p:nvPr>
        </p:nvGraphicFramePr>
        <p:xfrm>
          <a:off x="-1066800" y="-34636"/>
          <a:ext cx="6858000" cy="52162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extLst>
              <p:ext uri="{D42A27DB-BD31-4B8C-83A1-F6EECF244321}">
                <p14:modId xmlns:p14="http://schemas.microsoft.com/office/powerpoint/2010/main" val="3651790300"/>
              </p:ext>
            </p:extLst>
          </p:nvPr>
        </p:nvGraphicFramePr>
        <p:xfrm>
          <a:off x="3048000" y="1447800"/>
          <a:ext cx="7391400" cy="539634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3417176" y="914400"/>
            <a:ext cx="5029200" cy="400110"/>
          </a:xfrm>
          <a:prstGeom prst="rect">
            <a:avLst/>
          </a:prstGeom>
          <a:noFill/>
        </p:spPr>
        <p:txBody>
          <a:bodyPr wrap="square" rtlCol="0">
            <a:spAutoFit/>
          </a:bodyPr>
          <a:lstStyle/>
          <a:p>
            <a:r>
              <a:rPr lang="en-US" sz="2000" b="1" dirty="0">
                <a:solidFill>
                  <a:srgbClr val="0070C0"/>
                </a:solidFill>
              </a:rPr>
              <a:t>65% of students scored 4 or below</a:t>
            </a:r>
          </a:p>
        </p:txBody>
      </p:sp>
      <p:sp>
        <p:nvSpPr>
          <p:cNvPr id="9" name="TextBox 8"/>
          <p:cNvSpPr txBox="1"/>
          <p:nvPr/>
        </p:nvSpPr>
        <p:spPr>
          <a:xfrm>
            <a:off x="756744" y="5915478"/>
            <a:ext cx="4805856" cy="400110"/>
          </a:xfrm>
          <a:prstGeom prst="rect">
            <a:avLst/>
          </a:prstGeom>
          <a:noFill/>
        </p:spPr>
        <p:txBody>
          <a:bodyPr wrap="square" rtlCol="0">
            <a:spAutoFit/>
          </a:bodyPr>
          <a:lstStyle/>
          <a:p>
            <a:r>
              <a:rPr lang="en-US" sz="2000" b="1" dirty="0" smtClean="0"/>
              <a:t>74% </a:t>
            </a:r>
            <a:r>
              <a:rPr lang="en-US" sz="2000" b="1" dirty="0"/>
              <a:t>of students scored 4 or below</a:t>
            </a:r>
          </a:p>
        </p:txBody>
      </p:sp>
      <p:cxnSp>
        <p:nvCxnSpPr>
          <p:cNvPr id="6" name="Straight Connector 5"/>
          <p:cNvCxnSpPr/>
          <p:nvPr/>
        </p:nvCxnSpPr>
        <p:spPr>
          <a:xfrm flipV="1">
            <a:off x="756744" y="2895600"/>
            <a:ext cx="1676400" cy="1295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781800" y="2362200"/>
            <a:ext cx="0" cy="22098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648200" y="4558862"/>
            <a:ext cx="2133600" cy="152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010400" y="217042"/>
            <a:ext cx="1909497" cy="369332"/>
          </a:xfrm>
          <a:prstGeom prst="rect">
            <a:avLst/>
          </a:prstGeom>
          <a:noFill/>
        </p:spPr>
        <p:txBody>
          <a:bodyPr wrap="none" rtlCol="0">
            <a:spAutoFit/>
          </a:bodyPr>
          <a:lstStyle/>
          <a:p>
            <a:r>
              <a:rPr lang="en-US" dirty="0" smtClean="0"/>
              <a:t>Region 12 Data</a:t>
            </a:r>
            <a:endParaRPr lang="en-US" dirty="0"/>
          </a:p>
        </p:txBody>
      </p:sp>
    </p:spTree>
    <p:extLst>
      <p:ext uri="{BB962C8B-B14F-4D97-AF65-F5344CB8AC3E}">
        <p14:creationId xmlns:p14="http://schemas.microsoft.com/office/powerpoint/2010/main" val="347329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10000" cy="1143000"/>
          </a:xfrm>
        </p:spPr>
        <p:txBody>
          <a:bodyPr>
            <a:normAutofit fontScale="90000"/>
          </a:bodyPr>
          <a:lstStyle/>
          <a:p>
            <a:r>
              <a:rPr lang="en-US" b="1" dirty="0" smtClean="0"/>
              <a:t>Writing Prompts</a:t>
            </a:r>
            <a:endParaRPr lang="en-US"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685800"/>
            <a:ext cx="4563533" cy="5936024"/>
          </a:xfrm>
          <a:prstGeom prst="rect">
            <a:avLst/>
          </a:prstGeom>
          <a:noFill/>
          <a:ln w="76200">
            <a:solidFill>
              <a:srgbClr val="7030A0"/>
            </a:solidFill>
            <a:miter lim="800000"/>
            <a:headEnd/>
            <a:tailEnd/>
          </a:ln>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49" y="1600200"/>
            <a:ext cx="4790591" cy="2819400"/>
          </a:xfrm>
          <a:prstGeom prst="rect">
            <a:avLst/>
          </a:prstGeom>
          <a:noFill/>
          <a:ln w="76200">
            <a:solidFill>
              <a:srgbClr val="00B0F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551142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Implications for Instruction</a:t>
            </a:r>
            <a:endParaRPr lang="en-US" dirty="0"/>
          </a:p>
        </p:txBody>
      </p:sp>
      <p:sp>
        <p:nvSpPr>
          <p:cNvPr id="3" name="Content Placeholder 2"/>
          <p:cNvSpPr>
            <a:spLocks noGrp="1"/>
          </p:cNvSpPr>
          <p:nvPr>
            <p:ph idx="1"/>
          </p:nvPr>
        </p:nvSpPr>
        <p:spPr>
          <a:xfrm>
            <a:off x="457200" y="1219200"/>
            <a:ext cx="8382000" cy="5029200"/>
          </a:xfrm>
        </p:spPr>
        <p:txBody>
          <a:bodyPr>
            <a:normAutofit/>
          </a:bodyPr>
          <a:lstStyle/>
          <a:p>
            <a:r>
              <a:rPr lang="en-US" dirty="0"/>
              <a:t>Knowledge of </a:t>
            </a:r>
            <a:r>
              <a:rPr lang="en-US" dirty="0" smtClean="0"/>
              <a:t>TEKS</a:t>
            </a:r>
            <a:r>
              <a:rPr lang="en-US" sz="2200" dirty="0" smtClean="0"/>
              <a:t> </a:t>
            </a:r>
          </a:p>
          <a:p>
            <a:r>
              <a:rPr lang="en-US" dirty="0" smtClean="0"/>
              <a:t>Vertical Alignment</a:t>
            </a:r>
          </a:p>
          <a:p>
            <a:r>
              <a:rPr lang="en-US" dirty="0" smtClean="0"/>
              <a:t>Study of STAAR Released Tests / Writing Rubrics</a:t>
            </a:r>
          </a:p>
          <a:p>
            <a:r>
              <a:rPr lang="en-US" dirty="0" smtClean="0"/>
              <a:t>Academic Vocabulary</a:t>
            </a:r>
          </a:p>
          <a:p>
            <a:r>
              <a:rPr lang="en-US" dirty="0" smtClean="0"/>
              <a:t>Guided Reading / Writing Conferences</a:t>
            </a:r>
          </a:p>
          <a:p>
            <a:r>
              <a:rPr lang="en-US" dirty="0" smtClean="0"/>
              <a:t>Independent </a:t>
            </a:r>
            <a:r>
              <a:rPr lang="en-US" dirty="0"/>
              <a:t>Reading and </a:t>
            </a:r>
            <a:r>
              <a:rPr lang="en-US" dirty="0" smtClean="0"/>
              <a:t>Writing </a:t>
            </a:r>
          </a:p>
          <a:p>
            <a:r>
              <a:rPr lang="en-US" dirty="0" smtClean="0"/>
              <a:t>Across Content Areas</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38" y="960582"/>
            <a:ext cx="9143999"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205" y="1053573"/>
            <a:ext cx="8196263" cy="5154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228600" y="988291"/>
            <a:ext cx="8327185" cy="5181600"/>
            <a:chOff x="371475" y="619125"/>
            <a:chExt cx="5083752" cy="4638675"/>
          </a:xfrm>
        </p:grpSpPr>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066800"/>
              <a:ext cx="5067300"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67376"/>
            <a:stretch/>
          </p:blipFill>
          <p:spPr bwMode="auto">
            <a:xfrm>
              <a:off x="3808268" y="1865601"/>
              <a:ext cx="1646959"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475" y="619125"/>
              <a:ext cx="5076825" cy="37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93173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nodeType="clickEffect">
                                  <p:stCondLst>
                                    <p:cond delay="0"/>
                                  </p:stCondLst>
                                  <p:childTnLst>
                                    <p:animEffect transition="out" filter="randombar(horizontal)">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14" presetClass="entr" presetSubtype="1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xit" presetSubtype="10" fill="hold" nodeType="clickEffect">
                                  <p:stCondLst>
                                    <p:cond delay="0"/>
                                  </p:stCondLst>
                                  <p:childTnLst>
                                    <p:animEffect transition="out" filter="randombar(horizontal)">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1"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ESC 12 is here to support…</a:t>
            </a:r>
            <a:endParaRPr lang="en-US" dirty="0"/>
          </a:p>
        </p:txBody>
      </p:sp>
      <p:sp>
        <p:nvSpPr>
          <p:cNvPr id="3" name="Content Placeholder 2"/>
          <p:cNvSpPr>
            <a:spLocks noGrp="1"/>
          </p:cNvSpPr>
          <p:nvPr>
            <p:ph idx="1"/>
          </p:nvPr>
        </p:nvSpPr>
        <p:spPr/>
        <p:txBody>
          <a:bodyPr>
            <a:normAutofit/>
          </a:bodyPr>
          <a:lstStyle/>
          <a:p>
            <a:r>
              <a:rPr lang="en-US" dirty="0" smtClean="0"/>
              <a:t>Balanced Literacy</a:t>
            </a:r>
          </a:p>
          <a:p>
            <a:r>
              <a:rPr lang="en-US" dirty="0" smtClean="0"/>
              <a:t>Writers’ Workshop</a:t>
            </a:r>
          </a:p>
          <a:p>
            <a:r>
              <a:rPr lang="en-US" dirty="0" smtClean="0"/>
              <a:t>Figure 19 TEKS: Reading Strategies</a:t>
            </a:r>
          </a:p>
          <a:p>
            <a:r>
              <a:rPr lang="en-US" dirty="0" smtClean="0"/>
              <a:t>Targeted Genres </a:t>
            </a:r>
          </a:p>
          <a:p>
            <a:r>
              <a:rPr lang="en-US" dirty="0" smtClean="0"/>
              <a:t>Vocabulary</a:t>
            </a:r>
          </a:p>
          <a:p>
            <a:r>
              <a:rPr lang="en-US" dirty="0" smtClean="0"/>
              <a:t>Attacking STAAR Writing Rubrics</a:t>
            </a:r>
          </a:p>
          <a:p>
            <a:r>
              <a:rPr lang="en-US" dirty="0" smtClean="0"/>
              <a:t>Emergent Reading</a:t>
            </a:r>
          </a:p>
          <a:p>
            <a:r>
              <a:rPr lang="en-US" dirty="0" smtClean="0"/>
              <a:t>Struggling Readers</a:t>
            </a:r>
          </a:p>
          <a:p>
            <a:r>
              <a:rPr lang="en-US" dirty="0" smtClean="0"/>
              <a:t>Customized Sessions</a:t>
            </a:r>
          </a:p>
          <a:p>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15041753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8982" y="0"/>
            <a:ext cx="4475018"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79916"/>
            <a:ext cx="4668982" cy="6079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71082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Mathematics</a:t>
            </a:r>
            <a:endParaRPr lang="en-US" dirty="0"/>
          </a:p>
        </p:txBody>
      </p:sp>
      <p:sp>
        <p:nvSpPr>
          <p:cNvPr id="7" name="Content Placeholder 6"/>
          <p:cNvSpPr>
            <a:spLocks noGrp="1"/>
          </p:cNvSpPr>
          <p:nvPr>
            <p:ph type="body" idx="1"/>
          </p:nvPr>
        </p:nvSpPr>
        <p:spPr>
          <a:xfrm>
            <a:off x="4800599" y="2931712"/>
            <a:ext cx="3694113" cy="1454888"/>
          </a:xfrm>
        </p:spPr>
        <p:txBody>
          <a:bodyPr/>
          <a:lstStyle/>
          <a:p>
            <a:r>
              <a:rPr lang="en-US" dirty="0" smtClean="0"/>
              <a:t>Jared Disher</a:t>
            </a:r>
          </a:p>
          <a:p>
            <a:pPr lvl="1"/>
            <a:r>
              <a:rPr lang="en-US" dirty="0" smtClean="0">
                <a:hlinkClick r:id="rId2"/>
              </a:rPr>
              <a:t>jdisher@esc12.net</a:t>
            </a:r>
            <a:endParaRPr lang="en-US" dirty="0" smtClean="0"/>
          </a:p>
          <a:p>
            <a:pPr lvl="1"/>
            <a:endParaRPr lang="en-US" dirty="0" smtClean="0"/>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48" y="3733800"/>
            <a:ext cx="7826041" cy="255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esc12bwlogo_transparent.png"/>
          <p:cNvPicPr>
            <a:picLocks noChangeAspect="1"/>
          </p:cNvPicPr>
          <p:nvPr/>
        </p:nvPicPr>
        <p:blipFill>
          <a:blip r:embed="rId4" cstate="print"/>
          <a:stretch>
            <a:fillRect/>
          </a:stretch>
        </p:blipFill>
        <p:spPr>
          <a:xfrm>
            <a:off x="457200" y="609600"/>
            <a:ext cx="1752600" cy="851261"/>
          </a:xfrm>
          <a:prstGeom prst="rect">
            <a:avLst/>
          </a:prstGeom>
        </p:spPr>
      </p:pic>
    </p:spTree>
    <p:extLst>
      <p:ext uri="{BB962C8B-B14F-4D97-AF65-F5344CB8AC3E}">
        <p14:creationId xmlns:p14="http://schemas.microsoft.com/office/powerpoint/2010/main" val="165543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wipe(left)">
                                      <p:cBhvr>
                                        <p:cTn id="7"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Details – Process Matters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lgn="ctr">
                  <a:buNone/>
                </a:pPr>
                <a:r>
                  <a:rPr lang="en-US" sz="3600" b="1" dirty="0" smtClean="0">
                    <a:ea typeface="Cambria Math"/>
                  </a:rPr>
                  <a:t>Questions Dual Coded to </a:t>
                </a:r>
              </a:p>
              <a:p>
                <a:pPr marL="0" indent="0" algn="ctr">
                  <a:buNone/>
                </a:pPr>
                <a:r>
                  <a:rPr lang="en-US" sz="3600" b="1" dirty="0" smtClean="0">
                    <a:ea typeface="Cambria Math"/>
                  </a:rPr>
                  <a:t>Process Standards</a:t>
                </a:r>
              </a:p>
              <a:p>
                <a:r>
                  <a:rPr lang="en-US" sz="3600" dirty="0" smtClean="0">
                    <a:ea typeface="Cambria Math"/>
                  </a:rPr>
                  <a:t>Blueprint says </a:t>
                </a:r>
                <a14:m>
                  <m:oMath xmlns:m="http://schemas.openxmlformats.org/officeDocument/2006/math">
                    <m:r>
                      <a:rPr lang="en-US" sz="3600" i="1" smtClean="0">
                        <a:latin typeface="Cambria Math"/>
                        <a:ea typeface="Cambria Math"/>
                      </a:rPr>
                      <m:t>≥</m:t>
                    </m:r>
                  </m:oMath>
                </a14:m>
                <a:r>
                  <a:rPr lang="en-US" sz="3600" dirty="0" smtClean="0"/>
                  <a:t> 75% Questions per Assessment In Math (Grades 3-8) </a:t>
                </a:r>
                <a:endParaRPr lang="en-US" sz="3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2000" t="-20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Oval 3"/>
              <p:cNvSpPr/>
              <p:nvPr/>
            </p:nvSpPr>
            <p:spPr>
              <a:xfrm>
                <a:off x="1905000" y="4114800"/>
                <a:ext cx="52578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smtClean="0">
                    <a:ea typeface="Cambria Math"/>
                  </a:rPr>
                  <a:t>Test Data </a:t>
                </a:r>
                <a14:m>
                  <m:oMath xmlns:m="http://schemas.openxmlformats.org/officeDocument/2006/math">
                    <m:r>
                      <a:rPr lang="en-US" sz="6000" i="1" smtClean="0">
                        <a:latin typeface="Cambria Math"/>
                        <a:ea typeface="Cambria Math"/>
                      </a:rPr>
                      <m:t>≈</m:t>
                    </m:r>
                    <m:r>
                      <a:rPr lang="en-US" sz="6000" b="0" i="1" smtClean="0">
                        <a:latin typeface="Cambria Math"/>
                        <a:ea typeface="Cambria Math"/>
                      </a:rPr>
                      <m:t>82%</m:t>
                    </m:r>
                  </m:oMath>
                </a14:m>
                <a:endParaRPr lang="en-US" sz="6000" dirty="0"/>
              </a:p>
            </p:txBody>
          </p:sp>
        </mc:Choice>
        <mc:Fallback xmlns="">
          <p:sp>
            <p:nvSpPr>
              <p:cNvPr id="4" name="Oval 3"/>
              <p:cNvSpPr>
                <a:spLocks noRot="1" noChangeAspect="1" noMove="1" noResize="1" noEditPoints="1" noAdjustHandles="1" noChangeArrowheads="1" noChangeShapeType="1" noTextEdit="1"/>
              </p:cNvSpPr>
              <p:nvPr/>
            </p:nvSpPr>
            <p:spPr>
              <a:xfrm>
                <a:off x="1905000" y="4114800"/>
                <a:ext cx="5257800" cy="2286000"/>
              </a:xfrm>
              <a:prstGeom prst="ellipse">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3362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95400"/>
            <a:ext cx="7772400" cy="5254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38200" y="609600"/>
            <a:ext cx="7924800" cy="523220"/>
          </a:xfrm>
          <a:prstGeom prst="rect">
            <a:avLst/>
          </a:prstGeom>
          <a:noFill/>
        </p:spPr>
        <p:txBody>
          <a:bodyPr wrap="square" rtlCol="0">
            <a:spAutoFit/>
          </a:bodyPr>
          <a:lstStyle/>
          <a:p>
            <a:r>
              <a:rPr lang="en-US" sz="2800" dirty="0" smtClean="0"/>
              <a:t>STAAR testing can be a scary beast!!</a:t>
            </a:r>
            <a:endParaRPr lang="en-US" sz="2800" dirty="0"/>
          </a:p>
        </p:txBody>
      </p:sp>
    </p:spTree>
    <p:extLst>
      <p:ext uri="{BB962C8B-B14F-4D97-AF65-F5344CB8AC3E}">
        <p14:creationId xmlns:p14="http://schemas.microsoft.com/office/powerpoint/2010/main" val="323636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534400" cy="1143000"/>
          </a:xfrm>
        </p:spPr>
        <p:txBody>
          <a:bodyPr>
            <a:noAutofit/>
          </a:bodyPr>
          <a:lstStyle/>
          <a:p>
            <a:r>
              <a:rPr lang="en-US" dirty="0" smtClean="0"/>
              <a:t>Data Details – Not all Process Standards are Equally Assessed!!</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Each Grade Level (3-8) has 6 process standards</a:t>
            </a:r>
          </a:p>
          <a:p>
            <a:pPr marL="0" indent="0">
              <a:buNone/>
            </a:pPr>
            <a:endParaRPr lang="en-US" dirty="0" smtClean="0"/>
          </a:p>
          <a:p>
            <a:endParaRPr lang="en-US" dirty="0"/>
          </a:p>
        </p:txBody>
      </p:sp>
      <p:pic>
        <p:nvPicPr>
          <p:cNvPr id="4" name="Picture 3"/>
          <p:cNvPicPr>
            <a:picLocks noChangeAspect="1"/>
          </p:cNvPicPr>
          <p:nvPr/>
        </p:nvPicPr>
        <p:blipFill rotWithShape="1">
          <a:blip r:embed="rId2"/>
          <a:srcRect l="11001" t="40976" r="49655"/>
          <a:stretch/>
        </p:blipFill>
        <p:spPr>
          <a:xfrm rot="5400000">
            <a:off x="2455072" y="245271"/>
            <a:ext cx="4343400" cy="8729656"/>
          </a:xfrm>
          <a:prstGeom prst="rect">
            <a:avLst/>
          </a:prstGeom>
        </p:spPr>
      </p:pic>
      <p:sp>
        <p:nvSpPr>
          <p:cNvPr id="5" name="Rectangle 4"/>
          <p:cNvSpPr/>
          <p:nvPr/>
        </p:nvSpPr>
        <p:spPr>
          <a:xfrm>
            <a:off x="762000" y="3276600"/>
            <a:ext cx="8196256" cy="6096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1001637" y="2431473"/>
            <a:ext cx="7772400" cy="2286000"/>
          </a:xfrm>
          <a:prstGeom prst="roundRect">
            <a:avLst/>
          </a:prstGeom>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(13|9)</a:t>
            </a:r>
          </a:p>
          <a:p>
            <a:pPr algn="ctr"/>
            <a:r>
              <a:rPr lang="en-US" sz="4000" dirty="0" smtClean="0"/>
              <a:t>(13 items in 2012|9 items in 2013)</a:t>
            </a:r>
            <a:endParaRPr lang="en-US" sz="4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048000"/>
            <a:ext cx="6786971" cy="1552575"/>
          </a:xfrm>
          <a:prstGeom prst="rect">
            <a:avLst/>
          </a:prstGeom>
          <a:noFill/>
          <a:ln w="6667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
        <p:nvSpPr>
          <p:cNvPr id="9" name="Rectangle 8"/>
          <p:cNvSpPr/>
          <p:nvPr/>
        </p:nvSpPr>
        <p:spPr>
          <a:xfrm>
            <a:off x="4724400" y="4953000"/>
            <a:ext cx="2057400" cy="6096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81800" y="5562600"/>
            <a:ext cx="2176456" cy="533400"/>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61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409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7" grpId="1" animBg="1"/>
      <p:bldP spid="9" grpId="0" animBg="1"/>
      <p:bldP spid="9" grpId="1" animBg="1"/>
      <p:bldP spid="10" grpId="0" animBg="1"/>
      <p:bldP spid="10"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extLst>
              <p:ext uri="{D42A27DB-BD31-4B8C-83A1-F6EECF244321}">
                <p14:modId xmlns:p14="http://schemas.microsoft.com/office/powerpoint/2010/main" val="3435219988"/>
              </p:ext>
            </p:extLst>
          </p:nvPr>
        </p:nvGraphicFramePr>
        <p:xfrm>
          <a:off x="304800" y="228601"/>
          <a:ext cx="8610600" cy="6427311"/>
        </p:xfrm>
        <a:graphic>
          <a:graphicData uri="http://schemas.openxmlformats.org/drawingml/2006/table">
            <a:tbl>
              <a:tblPr firstRow="1" bandRow="1">
                <a:tableStyleId>{5C22544A-7EE6-4342-B048-85BDC9FD1C3A}</a:tableStyleId>
              </a:tblPr>
              <a:tblGrid>
                <a:gridCol w="1435100"/>
                <a:gridCol w="1435100"/>
                <a:gridCol w="1435100"/>
                <a:gridCol w="1435100"/>
                <a:gridCol w="1435100"/>
                <a:gridCol w="1435100"/>
              </a:tblGrid>
              <a:tr h="613576">
                <a:tc>
                  <a:txBody>
                    <a:bodyPr/>
                    <a:lstStyle/>
                    <a:p>
                      <a:r>
                        <a:rPr lang="en-US" dirty="0" smtClean="0"/>
                        <a:t>Readiness</a:t>
                      </a:r>
                    </a:p>
                    <a:p>
                      <a:r>
                        <a:rPr lang="en-US" dirty="0" smtClean="0"/>
                        <a:t>5</a:t>
                      </a:r>
                      <a:r>
                        <a:rPr lang="en-US" baseline="30000" dirty="0" smtClean="0"/>
                        <a:t>th</a:t>
                      </a:r>
                      <a:r>
                        <a:rPr lang="en-US" dirty="0" smtClean="0"/>
                        <a:t> Grade</a:t>
                      </a:r>
                      <a:endParaRPr lang="en-US" dirty="0"/>
                    </a:p>
                  </a:txBody>
                  <a:tcPr/>
                </a:tc>
                <a:tc>
                  <a:txBody>
                    <a:bodyPr/>
                    <a:lstStyle/>
                    <a:p>
                      <a:r>
                        <a:rPr lang="en-US" dirty="0" smtClean="0"/>
                        <a:t>Number of Items</a:t>
                      </a:r>
                      <a:endParaRPr lang="en-US" dirty="0"/>
                    </a:p>
                  </a:txBody>
                  <a:tcPr/>
                </a:tc>
                <a:tc>
                  <a:txBody>
                    <a:bodyPr/>
                    <a:lstStyle/>
                    <a:p>
                      <a:r>
                        <a:rPr lang="en-US" dirty="0" smtClean="0"/>
                        <a:t>Readiness</a:t>
                      </a:r>
                    </a:p>
                    <a:p>
                      <a:r>
                        <a:rPr lang="en-US" dirty="0" smtClean="0"/>
                        <a:t>8</a:t>
                      </a:r>
                      <a:r>
                        <a:rPr lang="en-US" baseline="30000" dirty="0" smtClean="0"/>
                        <a:t>th</a:t>
                      </a:r>
                      <a:r>
                        <a:rPr lang="en-US" dirty="0" smtClean="0"/>
                        <a:t> Grade</a:t>
                      </a:r>
                      <a:endParaRPr lang="en-US" dirty="0"/>
                    </a:p>
                  </a:txBody>
                  <a:tcPr/>
                </a:tc>
                <a:tc>
                  <a:txBody>
                    <a:bodyPr/>
                    <a:lstStyle/>
                    <a:p>
                      <a:r>
                        <a:rPr lang="en-US" dirty="0" smtClean="0"/>
                        <a:t>Number of Items</a:t>
                      </a:r>
                      <a:endParaRPr lang="en-US" dirty="0"/>
                    </a:p>
                  </a:txBody>
                  <a:tcPr/>
                </a:tc>
                <a:tc>
                  <a:txBody>
                    <a:bodyPr/>
                    <a:lstStyle/>
                    <a:p>
                      <a:r>
                        <a:rPr lang="en-US" dirty="0" smtClean="0"/>
                        <a:t>Readiness</a:t>
                      </a:r>
                    </a:p>
                    <a:p>
                      <a:r>
                        <a:rPr lang="en-US" dirty="0" smtClean="0"/>
                        <a:t>Algebra I</a:t>
                      </a:r>
                      <a:endParaRPr lang="en-US" dirty="0"/>
                    </a:p>
                  </a:txBody>
                  <a:tcPr/>
                </a:tc>
                <a:tc>
                  <a:txBody>
                    <a:bodyPr/>
                    <a:lstStyle/>
                    <a:p>
                      <a:r>
                        <a:rPr lang="en-US" dirty="0" smtClean="0"/>
                        <a:t>Number</a:t>
                      </a:r>
                      <a:r>
                        <a:rPr lang="en-US" baseline="0" dirty="0" smtClean="0"/>
                        <a:t> of Items</a:t>
                      </a:r>
                      <a:endParaRPr lang="en-US" dirty="0"/>
                    </a:p>
                  </a:txBody>
                  <a:tcPr/>
                </a:tc>
              </a:tr>
              <a:tr h="478330">
                <a:tc>
                  <a:txBody>
                    <a:bodyPr/>
                    <a:lstStyle/>
                    <a:p>
                      <a:r>
                        <a:rPr lang="en-US" dirty="0" smtClean="0"/>
                        <a:t>SE</a:t>
                      </a:r>
                      <a:endParaRPr lang="en-US" dirty="0"/>
                    </a:p>
                  </a:txBody>
                  <a:tcPr/>
                </a:tc>
                <a:tc>
                  <a:txBody>
                    <a:bodyPr/>
                    <a:lstStyle/>
                    <a:p>
                      <a:r>
                        <a:rPr lang="en-US" dirty="0" smtClean="0"/>
                        <a:t>2013</a:t>
                      </a:r>
                      <a:r>
                        <a:rPr lang="en-US" baseline="0" dirty="0" smtClean="0"/>
                        <a:t> Test</a:t>
                      </a:r>
                      <a:endParaRPr lang="en-US" dirty="0"/>
                    </a:p>
                  </a:txBody>
                  <a:tcPr/>
                </a:tc>
                <a:tc>
                  <a:txBody>
                    <a:bodyPr/>
                    <a:lstStyle/>
                    <a:p>
                      <a:r>
                        <a:rPr lang="en-US" dirty="0" smtClean="0"/>
                        <a:t>SE</a:t>
                      </a:r>
                      <a:endParaRPr lang="en-US" dirty="0"/>
                    </a:p>
                  </a:txBody>
                  <a:tcPr/>
                </a:tc>
                <a:tc>
                  <a:txBody>
                    <a:bodyPr/>
                    <a:lstStyle/>
                    <a:p>
                      <a:r>
                        <a:rPr lang="en-US" dirty="0" smtClean="0"/>
                        <a:t>2013 Test</a:t>
                      </a:r>
                      <a:endParaRPr lang="en-US" dirty="0"/>
                    </a:p>
                  </a:txBody>
                  <a:tcPr/>
                </a:tc>
                <a:tc>
                  <a:txBody>
                    <a:bodyPr/>
                    <a:lstStyle/>
                    <a:p>
                      <a:r>
                        <a:rPr lang="en-US" dirty="0" smtClean="0"/>
                        <a:t>SE</a:t>
                      </a:r>
                      <a:endParaRPr lang="en-US" dirty="0"/>
                    </a:p>
                  </a:txBody>
                  <a:tcPr/>
                </a:tc>
                <a:tc>
                  <a:txBody>
                    <a:bodyPr/>
                    <a:lstStyle/>
                    <a:p>
                      <a:r>
                        <a:rPr lang="en-US" dirty="0" smtClean="0"/>
                        <a:t>2013 Test</a:t>
                      </a:r>
                      <a:endParaRPr lang="en-US" dirty="0"/>
                    </a:p>
                  </a:txBody>
                  <a:tcPr/>
                </a:tc>
              </a:tr>
              <a:tr h="408377">
                <a:tc>
                  <a:txBody>
                    <a:bodyPr/>
                    <a:lstStyle/>
                    <a:p>
                      <a:r>
                        <a:rPr lang="en-US" dirty="0" smtClean="0"/>
                        <a:t>5.2A</a:t>
                      </a:r>
                      <a:endParaRPr lang="en-US" dirty="0"/>
                    </a:p>
                  </a:txBody>
                  <a:tcPr/>
                </a:tc>
                <a:tc>
                  <a:txBody>
                    <a:bodyPr/>
                    <a:lstStyle/>
                    <a:p>
                      <a:r>
                        <a:rPr lang="en-US" dirty="0" smtClean="0"/>
                        <a:t>3</a:t>
                      </a:r>
                      <a:endParaRPr lang="en-US" dirty="0"/>
                    </a:p>
                  </a:txBody>
                  <a:tcPr/>
                </a:tc>
                <a:tc>
                  <a:txBody>
                    <a:bodyPr/>
                    <a:lstStyle/>
                    <a:p>
                      <a:r>
                        <a:rPr lang="en-US" smtClean="0"/>
                        <a:t>8.1A</a:t>
                      </a:r>
                      <a:endParaRPr lang="en-US" dirty="0"/>
                    </a:p>
                  </a:txBody>
                  <a:tcPr/>
                </a:tc>
                <a:tc>
                  <a:txBody>
                    <a:bodyPr/>
                    <a:lstStyle/>
                    <a:p>
                      <a:r>
                        <a:rPr lang="en-US" dirty="0" smtClean="0"/>
                        <a:t>3</a:t>
                      </a:r>
                      <a:endParaRPr lang="en-US" dirty="0"/>
                    </a:p>
                  </a:txBody>
                  <a:tcPr/>
                </a:tc>
                <a:tc>
                  <a:txBody>
                    <a:bodyPr/>
                    <a:lstStyle/>
                    <a:p>
                      <a:r>
                        <a:rPr lang="en-US" dirty="0" smtClean="0"/>
                        <a:t>A.1D</a:t>
                      </a:r>
                      <a:endParaRPr lang="en-US" dirty="0"/>
                    </a:p>
                  </a:txBody>
                  <a:tcPr/>
                </a:tc>
                <a:tc>
                  <a:txBody>
                    <a:bodyPr/>
                    <a:lstStyle/>
                    <a:p>
                      <a:r>
                        <a:rPr lang="en-US" dirty="0" smtClean="0"/>
                        <a:t>3</a:t>
                      </a:r>
                    </a:p>
                  </a:txBody>
                  <a:tcPr/>
                </a:tc>
              </a:tr>
              <a:tr h="408377">
                <a:tc>
                  <a:txBody>
                    <a:bodyPr/>
                    <a:lstStyle/>
                    <a:p>
                      <a:r>
                        <a:rPr lang="en-US" dirty="0" smtClean="0"/>
                        <a:t>5.2C</a:t>
                      </a:r>
                      <a:endParaRPr lang="en-US" dirty="0"/>
                    </a:p>
                  </a:txBody>
                  <a:tcPr/>
                </a:tc>
                <a:tc>
                  <a:txBody>
                    <a:bodyPr/>
                    <a:lstStyle/>
                    <a:p>
                      <a:r>
                        <a:rPr lang="en-US" dirty="0" smtClean="0"/>
                        <a:t>3</a:t>
                      </a:r>
                      <a:endParaRPr lang="en-US" dirty="0"/>
                    </a:p>
                  </a:txBody>
                  <a:tcPr/>
                </a:tc>
                <a:tc>
                  <a:txBody>
                    <a:bodyPr/>
                    <a:lstStyle/>
                    <a:p>
                      <a:r>
                        <a:rPr lang="en-US" dirty="0" smtClean="0"/>
                        <a:t>8.2B</a:t>
                      </a:r>
                      <a:endParaRPr lang="en-US" dirty="0"/>
                    </a:p>
                  </a:txBody>
                  <a:tcPr/>
                </a:tc>
                <a:tc>
                  <a:txBody>
                    <a:bodyPr/>
                    <a:lstStyle/>
                    <a:p>
                      <a:r>
                        <a:rPr lang="en-US" dirty="0" smtClean="0"/>
                        <a:t>3</a:t>
                      </a:r>
                      <a:endParaRPr lang="en-US" dirty="0"/>
                    </a:p>
                  </a:txBody>
                  <a:tcPr/>
                </a:tc>
                <a:tc>
                  <a:txBody>
                    <a:bodyPr/>
                    <a:lstStyle/>
                    <a:p>
                      <a:r>
                        <a:rPr lang="en-US" dirty="0" smtClean="0"/>
                        <a:t>A.1E</a:t>
                      </a:r>
                      <a:endParaRPr lang="en-US" dirty="0"/>
                    </a:p>
                  </a:txBody>
                  <a:tcPr/>
                </a:tc>
                <a:tc>
                  <a:txBody>
                    <a:bodyPr/>
                    <a:lstStyle/>
                    <a:p>
                      <a:r>
                        <a:rPr lang="en-US" dirty="0" smtClean="0"/>
                        <a:t>2</a:t>
                      </a:r>
                      <a:endParaRPr lang="en-US" dirty="0"/>
                    </a:p>
                  </a:txBody>
                  <a:tcPr/>
                </a:tc>
              </a:tr>
              <a:tr h="408377">
                <a:tc>
                  <a:txBody>
                    <a:bodyPr/>
                    <a:lstStyle/>
                    <a:p>
                      <a:r>
                        <a:rPr lang="en-US" dirty="0" smtClean="0"/>
                        <a:t>5.3A</a:t>
                      </a:r>
                      <a:endParaRPr lang="en-US" dirty="0"/>
                    </a:p>
                  </a:txBody>
                  <a:tcPr/>
                </a:tc>
                <a:tc>
                  <a:txBody>
                    <a:bodyPr/>
                    <a:lstStyle/>
                    <a:p>
                      <a:r>
                        <a:rPr lang="en-US" dirty="0" smtClean="0"/>
                        <a:t>3</a:t>
                      </a:r>
                      <a:endParaRPr lang="en-US" dirty="0"/>
                    </a:p>
                  </a:txBody>
                  <a:tcPr/>
                </a:tc>
                <a:tc>
                  <a:txBody>
                    <a:bodyPr/>
                    <a:lstStyle/>
                    <a:p>
                      <a:r>
                        <a:rPr lang="en-US" smtClean="0"/>
                        <a:t>8.3B</a:t>
                      </a:r>
                      <a:endParaRPr lang="en-US" dirty="0"/>
                    </a:p>
                  </a:txBody>
                  <a:tcPr/>
                </a:tc>
                <a:tc>
                  <a:txBody>
                    <a:bodyPr/>
                    <a:lstStyle/>
                    <a:p>
                      <a:r>
                        <a:rPr lang="en-US" dirty="0" smtClean="0"/>
                        <a:t>3</a:t>
                      </a:r>
                      <a:endParaRPr lang="en-US" dirty="0"/>
                    </a:p>
                  </a:txBody>
                  <a:tcPr/>
                </a:tc>
                <a:tc>
                  <a:txBody>
                    <a:bodyPr/>
                    <a:lstStyle/>
                    <a:p>
                      <a:r>
                        <a:rPr lang="en-US" dirty="0" smtClean="0"/>
                        <a:t>A.2B</a:t>
                      </a:r>
                      <a:endParaRPr lang="en-US" dirty="0"/>
                    </a:p>
                  </a:txBody>
                  <a:tcPr/>
                </a:tc>
                <a:tc>
                  <a:txBody>
                    <a:bodyPr/>
                    <a:lstStyle/>
                    <a:p>
                      <a:r>
                        <a:rPr lang="en-US" dirty="0" smtClean="0"/>
                        <a:t>2</a:t>
                      </a:r>
                      <a:endParaRPr lang="en-US" dirty="0"/>
                    </a:p>
                  </a:txBody>
                  <a:tcPr/>
                </a:tc>
              </a:tr>
              <a:tr h="408377">
                <a:tc>
                  <a:txBody>
                    <a:bodyPr/>
                    <a:lstStyle/>
                    <a:p>
                      <a:r>
                        <a:rPr lang="en-US" dirty="0" smtClean="0"/>
                        <a:t>5.3B</a:t>
                      </a:r>
                      <a:endParaRPr lang="en-US" dirty="0"/>
                    </a:p>
                  </a:txBody>
                  <a:tcPr/>
                </a:tc>
                <a:tc>
                  <a:txBody>
                    <a:bodyPr/>
                    <a:lstStyle/>
                    <a:p>
                      <a:r>
                        <a:rPr lang="en-US" dirty="0" smtClean="0"/>
                        <a:t>3</a:t>
                      </a:r>
                      <a:endParaRPr lang="en-US" dirty="0"/>
                    </a:p>
                  </a:txBody>
                  <a:tcPr/>
                </a:tc>
                <a:tc>
                  <a:txBody>
                    <a:bodyPr/>
                    <a:lstStyle/>
                    <a:p>
                      <a:r>
                        <a:rPr lang="en-US" dirty="0" smtClean="0"/>
                        <a:t>8.4A</a:t>
                      </a:r>
                      <a:endParaRPr lang="en-US" dirty="0"/>
                    </a:p>
                  </a:txBody>
                  <a:tcPr/>
                </a:tc>
                <a:tc>
                  <a:txBody>
                    <a:bodyPr/>
                    <a:lstStyle/>
                    <a:p>
                      <a:r>
                        <a:rPr lang="en-US" dirty="0" smtClean="0"/>
                        <a:t>4</a:t>
                      </a:r>
                      <a:endParaRPr lang="en-US" dirty="0"/>
                    </a:p>
                  </a:txBody>
                  <a:tcPr/>
                </a:tc>
                <a:tc>
                  <a:txBody>
                    <a:bodyPr/>
                    <a:lstStyle/>
                    <a:p>
                      <a:r>
                        <a:rPr lang="en-US" dirty="0" smtClean="0"/>
                        <a:t>A.2D</a:t>
                      </a:r>
                      <a:endParaRPr lang="en-US" dirty="0"/>
                    </a:p>
                  </a:txBody>
                  <a:tcPr/>
                </a:tc>
                <a:tc>
                  <a:txBody>
                    <a:bodyPr/>
                    <a:lstStyle/>
                    <a:p>
                      <a:r>
                        <a:rPr lang="en-US" dirty="0" smtClean="0"/>
                        <a:t>2</a:t>
                      </a:r>
                      <a:endParaRPr lang="en-US" dirty="0"/>
                    </a:p>
                  </a:txBody>
                  <a:tcPr/>
                </a:tc>
              </a:tr>
              <a:tr h="408377">
                <a:tc>
                  <a:txBody>
                    <a:bodyPr/>
                    <a:lstStyle/>
                    <a:p>
                      <a:r>
                        <a:rPr lang="en-US" dirty="0" smtClean="0"/>
                        <a:t>5.3C</a:t>
                      </a:r>
                      <a:endParaRPr lang="en-US" dirty="0"/>
                    </a:p>
                  </a:txBody>
                  <a:tcPr/>
                </a:tc>
                <a:tc>
                  <a:txBody>
                    <a:bodyPr/>
                    <a:lstStyle/>
                    <a:p>
                      <a:r>
                        <a:rPr lang="en-US" dirty="0" smtClean="0"/>
                        <a:t>3</a:t>
                      </a:r>
                      <a:endParaRPr lang="en-US" dirty="0"/>
                    </a:p>
                  </a:txBody>
                  <a:tcPr/>
                </a:tc>
                <a:tc>
                  <a:txBody>
                    <a:bodyPr/>
                    <a:lstStyle/>
                    <a:p>
                      <a:r>
                        <a:rPr lang="en-US" dirty="0" smtClean="0"/>
                        <a:t>8.5A</a:t>
                      </a:r>
                      <a:endParaRPr lang="en-US" dirty="0"/>
                    </a:p>
                  </a:txBody>
                  <a:tcPr/>
                </a:tc>
                <a:tc>
                  <a:txBody>
                    <a:bodyPr/>
                    <a:lstStyle/>
                    <a:p>
                      <a:r>
                        <a:rPr lang="en-US" dirty="0" smtClean="0"/>
                        <a:t>4</a:t>
                      </a:r>
                      <a:endParaRPr lang="en-US" dirty="0"/>
                    </a:p>
                  </a:txBody>
                  <a:tcPr/>
                </a:tc>
                <a:tc>
                  <a:txBody>
                    <a:bodyPr/>
                    <a:lstStyle/>
                    <a:p>
                      <a:r>
                        <a:rPr lang="en-US" dirty="0" smtClean="0"/>
                        <a:t>A.4A</a:t>
                      </a:r>
                      <a:endParaRPr lang="en-US" dirty="0"/>
                    </a:p>
                  </a:txBody>
                  <a:tcPr/>
                </a:tc>
                <a:tc>
                  <a:txBody>
                    <a:bodyPr/>
                    <a:lstStyle/>
                    <a:p>
                      <a:r>
                        <a:rPr lang="en-US" dirty="0" smtClean="0"/>
                        <a:t>3</a:t>
                      </a:r>
                      <a:endParaRPr lang="en-US" dirty="0"/>
                    </a:p>
                  </a:txBody>
                  <a:tcPr/>
                </a:tc>
              </a:tr>
              <a:tr h="408377">
                <a:tc>
                  <a:txBody>
                    <a:bodyPr/>
                    <a:lstStyle/>
                    <a:p>
                      <a:r>
                        <a:rPr lang="en-US" dirty="0" smtClean="0"/>
                        <a:t>5.5A</a:t>
                      </a:r>
                      <a:endParaRPr lang="en-US" dirty="0"/>
                    </a:p>
                  </a:txBody>
                  <a:tcPr/>
                </a:tc>
                <a:tc>
                  <a:txBody>
                    <a:bodyPr/>
                    <a:lstStyle/>
                    <a:p>
                      <a:r>
                        <a:rPr lang="en-US" dirty="0" smtClean="0"/>
                        <a:t>4</a:t>
                      </a:r>
                      <a:endParaRPr lang="en-US" dirty="0"/>
                    </a:p>
                  </a:txBody>
                  <a:tcPr/>
                </a:tc>
                <a:tc>
                  <a:txBody>
                    <a:bodyPr/>
                    <a:lstStyle/>
                    <a:p>
                      <a:r>
                        <a:rPr lang="en-US" dirty="0" smtClean="0"/>
                        <a:t>8.6A</a:t>
                      </a:r>
                      <a:endParaRPr lang="en-US" dirty="0"/>
                    </a:p>
                  </a:txBody>
                  <a:tcPr/>
                </a:tc>
                <a:tc>
                  <a:txBody>
                    <a:bodyPr/>
                    <a:lstStyle/>
                    <a:p>
                      <a:r>
                        <a:rPr lang="en-US" dirty="0" smtClean="0"/>
                        <a:t>3</a:t>
                      </a:r>
                      <a:endParaRPr lang="en-US" dirty="0"/>
                    </a:p>
                  </a:txBody>
                  <a:tcPr/>
                </a:tc>
                <a:tc>
                  <a:txBody>
                    <a:bodyPr/>
                    <a:lstStyle/>
                    <a:p>
                      <a:r>
                        <a:rPr lang="en-US" dirty="0" smtClean="0"/>
                        <a:t>A.5C</a:t>
                      </a:r>
                      <a:endParaRPr lang="en-US" dirty="0"/>
                    </a:p>
                  </a:txBody>
                  <a:tcPr/>
                </a:tc>
                <a:tc>
                  <a:txBody>
                    <a:bodyPr/>
                    <a:lstStyle/>
                    <a:p>
                      <a:r>
                        <a:rPr lang="en-US" dirty="0" smtClean="0"/>
                        <a:t>3</a:t>
                      </a:r>
                      <a:endParaRPr lang="en-US" dirty="0"/>
                    </a:p>
                  </a:txBody>
                  <a:tcPr/>
                </a:tc>
              </a:tr>
              <a:tr h="408377">
                <a:tc>
                  <a:txBody>
                    <a:bodyPr/>
                    <a:lstStyle/>
                    <a:p>
                      <a:r>
                        <a:rPr lang="en-US" dirty="0" smtClean="0"/>
                        <a:t>5.8A</a:t>
                      </a:r>
                      <a:endParaRPr lang="en-US" dirty="0"/>
                    </a:p>
                  </a:txBody>
                  <a:tcPr/>
                </a:tc>
                <a:tc>
                  <a:txBody>
                    <a:bodyPr/>
                    <a:lstStyle/>
                    <a:p>
                      <a:r>
                        <a:rPr lang="en-US" dirty="0" smtClean="0"/>
                        <a:t>2</a:t>
                      </a:r>
                      <a:endParaRPr lang="en-US" dirty="0"/>
                    </a:p>
                  </a:txBody>
                  <a:tcPr/>
                </a:tc>
                <a:tc>
                  <a:txBody>
                    <a:bodyPr/>
                    <a:lstStyle/>
                    <a:p>
                      <a:r>
                        <a:rPr lang="en-US" dirty="0" smtClean="0"/>
                        <a:t>8.8C</a:t>
                      </a:r>
                      <a:endParaRPr lang="en-US" dirty="0"/>
                    </a:p>
                  </a:txBody>
                  <a:tcPr/>
                </a:tc>
                <a:tc>
                  <a:txBody>
                    <a:bodyPr/>
                    <a:lstStyle/>
                    <a:p>
                      <a:r>
                        <a:rPr lang="en-US" dirty="0" smtClean="0"/>
                        <a:t>3</a:t>
                      </a:r>
                      <a:endParaRPr lang="en-US" dirty="0"/>
                    </a:p>
                  </a:txBody>
                  <a:tcPr/>
                </a:tc>
                <a:tc>
                  <a:txBody>
                    <a:bodyPr/>
                    <a:lstStyle/>
                    <a:p>
                      <a:r>
                        <a:rPr lang="en-US" dirty="0" smtClean="0"/>
                        <a:t>A.6B</a:t>
                      </a:r>
                      <a:endParaRPr lang="en-US" dirty="0"/>
                    </a:p>
                  </a:txBody>
                  <a:tcPr/>
                </a:tc>
                <a:tc>
                  <a:txBody>
                    <a:bodyPr/>
                    <a:lstStyle/>
                    <a:p>
                      <a:r>
                        <a:rPr lang="en-US" dirty="0" smtClean="0"/>
                        <a:t>2</a:t>
                      </a:r>
                      <a:endParaRPr lang="en-US" dirty="0"/>
                    </a:p>
                  </a:txBody>
                  <a:tcPr/>
                </a:tc>
              </a:tr>
              <a:tr h="408377">
                <a:tc>
                  <a:txBody>
                    <a:bodyPr/>
                    <a:lstStyle/>
                    <a:p>
                      <a:r>
                        <a:rPr lang="en-US" dirty="0" smtClean="0"/>
                        <a:t>5.10C</a:t>
                      </a:r>
                      <a:endParaRPr lang="en-US" dirty="0"/>
                    </a:p>
                  </a:txBody>
                  <a:tcPr/>
                </a:tc>
                <a:tc>
                  <a:txBody>
                    <a:bodyPr/>
                    <a:lstStyle/>
                    <a:p>
                      <a:r>
                        <a:rPr lang="en-US" dirty="0" smtClean="0"/>
                        <a:t>4</a:t>
                      </a:r>
                      <a:endParaRPr lang="en-US" dirty="0"/>
                    </a:p>
                  </a:txBody>
                  <a:tcPr/>
                </a:tc>
                <a:tc>
                  <a:txBody>
                    <a:bodyPr/>
                    <a:lstStyle/>
                    <a:p>
                      <a:r>
                        <a:rPr lang="en-US" dirty="0" smtClean="0"/>
                        <a:t>8.9A</a:t>
                      </a:r>
                      <a:endParaRPr lang="en-US" dirty="0"/>
                    </a:p>
                  </a:txBody>
                  <a:tcPr/>
                </a:tc>
                <a:tc>
                  <a:txBody>
                    <a:bodyPr/>
                    <a:lstStyle/>
                    <a:p>
                      <a:r>
                        <a:rPr lang="en-US" dirty="0" smtClean="0"/>
                        <a:t>4</a:t>
                      </a:r>
                      <a:endParaRPr lang="en-US" dirty="0"/>
                    </a:p>
                  </a:txBody>
                  <a:tcPr/>
                </a:tc>
                <a:tc>
                  <a:txBody>
                    <a:bodyPr/>
                    <a:lstStyle/>
                    <a:p>
                      <a:r>
                        <a:rPr lang="en-US" dirty="0" smtClean="0"/>
                        <a:t>A.6C</a:t>
                      </a:r>
                      <a:endParaRPr lang="en-US" dirty="0"/>
                    </a:p>
                  </a:txBody>
                  <a:tcPr/>
                </a:tc>
                <a:tc>
                  <a:txBody>
                    <a:bodyPr/>
                    <a:lstStyle/>
                    <a:p>
                      <a:r>
                        <a:rPr lang="en-US" dirty="0" smtClean="0"/>
                        <a:t>3</a:t>
                      </a:r>
                      <a:endParaRPr lang="en-US" dirty="0"/>
                    </a:p>
                  </a:txBody>
                  <a:tcPr/>
                </a:tc>
              </a:tr>
              <a:tr h="408377">
                <a:tc>
                  <a:txBody>
                    <a:bodyPr/>
                    <a:lstStyle/>
                    <a:p>
                      <a:r>
                        <a:rPr lang="en-US" dirty="0" smtClean="0"/>
                        <a:t>5.12B</a:t>
                      </a:r>
                      <a:endParaRPr lang="en-US" dirty="0"/>
                    </a:p>
                  </a:txBody>
                  <a:tcPr/>
                </a:tc>
                <a:tc>
                  <a:txBody>
                    <a:bodyPr/>
                    <a:lstStyle/>
                    <a:p>
                      <a:r>
                        <a:rPr lang="en-US" dirty="0" smtClean="0"/>
                        <a:t>3</a:t>
                      </a:r>
                      <a:endParaRPr lang="en-US" dirty="0"/>
                    </a:p>
                  </a:txBody>
                  <a:tcPr/>
                </a:tc>
                <a:tc>
                  <a:txBody>
                    <a:bodyPr/>
                    <a:lstStyle/>
                    <a:p>
                      <a:r>
                        <a:rPr lang="en-US" dirty="0" smtClean="0"/>
                        <a:t>8.9B</a:t>
                      </a:r>
                      <a:endParaRPr lang="en-US" dirty="0"/>
                    </a:p>
                  </a:txBody>
                  <a:tcPr/>
                </a:tc>
                <a:tc>
                  <a:txBody>
                    <a:bodyPr/>
                    <a:lstStyle/>
                    <a:p>
                      <a:r>
                        <a:rPr lang="en-US" dirty="0" smtClean="0"/>
                        <a:t>3</a:t>
                      </a:r>
                      <a:endParaRPr lang="en-US" dirty="0"/>
                    </a:p>
                  </a:txBody>
                  <a:tcPr/>
                </a:tc>
                <a:tc>
                  <a:txBody>
                    <a:bodyPr/>
                    <a:lstStyle/>
                    <a:p>
                      <a:r>
                        <a:rPr lang="en-US" dirty="0" smtClean="0"/>
                        <a:t>A.6F</a:t>
                      </a:r>
                      <a:endParaRPr lang="en-US" dirty="0"/>
                    </a:p>
                  </a:txBody>
                  <a:tcPr/>
                </a:tc>
                <a:tc>
                  <a:txBody>
                    <a:bodyPr/>
                    <a:lstStyle/>
                    <a:p>
                      <a:r>
                        <a:rPr lang="en-US" dirty="0" smtClean="0"/>
                        <a:t>3</a:t>
                      </a:r>
                      <a:endParaRPr lang="en-US" dirty="0"/>
                    </a:p>
                  </a:txBody>
                  <a:tcPr/>
                </a:tc>
              </a:tr>
              <a:tr h="408377">
                <a:tc>
                  <a:txBody>
                    <a:bodyPr/>
                    <a:lstStyle/>
                    <a:p>
                      <a:r>
                        <a:rPr lang="en-US" dirty="0" smtClean="0"/>
                        <a:t>5.13B</a:t>
                      </a:r>
                      <a:endParaRPr lang="en-US" dirty="0"/>
                    </a:p>
                  </a:txBody>
                  <a:tcPr/>
                </a:tc>
                <a:tc>
                  <a:txBody>
                    <a:bodyPr/>
                    <a:lstStyle/>
                    <a:p>
                      <a:r>
                        <a:rPr lang="en-US" dirty="0" smtClean="0"/>
                        <a:t>4</a:t>
                      </a:r>
                      <a:endParaRPr lang="en-US" dirty="0"/>
                    </a:p>
                  </a:txBody>
                  <a:tcPr/>
                </a:tc>
                <a:tc>
                  <a:txBody>
                    <a:bodyPr/>
                    <a:lstStyle/>
                    <a:p>
                      <a:r>
                        <a:rPr lang="en-US" dirty="0" smtClean="0"/>
                        <a:t>8.11A</a:t>
                      </a:r>
                      <a:endParaRPr lang="en-US" dirty="0"/>
                    </a:p>
                  </a:txBody>
                  <a:tcPr/>
                </a:tc>
                <a:tc>
                  <a:txBody>
                    <a:bodyPr/>
                    <a:lstStyle/>
                    <a:p>
                      <a:r>
                        <a:rPr lang="en-US" dirty="0" smtClean="0"/>
                        <a:t>3</a:t>
                      </a:r>
                      <a:endParaRPr lang="en-US" dirty="0"/>
                    </a:p>
                  </a:txBody>
                  <a:tcPr/>
                </a:tc>
                <a:tc>
                  <a:txBody>
                    <a:bodyPr/>
                    <a:lstStyle/>
                    <a:p>
                      <a:r>
                        <a:rPr lang="en-US" dirty="0" smtClean="0"/>
                        <a:t>A.7B</a:t>
                      </a:r>
                      <a:endParaRPr lang="en-US" dirty="0"/>
                    </a:p>
                  </a:txBody>
                  <a:tcPr/>
                </a:tc>
                <a:tc>
                  <a:txBody>
                    <a:bodyPr/>
                    <a:lstStyle/>
                    <a:p>
                      <a:r>
                        <a:rPr lang="en-US" dirty="0" smtClean="0"/>
                        <a:t>3</a:t>
                      </a:r>
                      <a:endParaRPr lang="en-US" dirty="0"/>
                    </a:p>
                  </a:txBody>
                  <a:tcPr/>
                </a:tc>
              </a:tr>
              <a:tr h="408377">
                <a:tc>
                  <a:txBody>
                    <a:bodyPr/>
                    <a:lstStyle/>
                    <a:p>
                      <a:endParaRPr lang="en-US" dirty="0"/>
                    </a:p>
                  </a:txBody>
                  <a:tcPr/>
                </a:tc>
                <a:tc>
                  <a:txBody>
                    <a:bodyPr/>
                    <a:lstStyle/>
                    <a:p>
                      <a:endParaRPr lang="en-US" dirty="0"/>
                    </a:p>
                  </a:txBody>
                  <a:tcPr/>
                </a:tc>
                <a:tc>
                  <a:txBody>
                    <a:bodyPr/>
                    <a:lstStyle/>
                    <a:p>
                      <a:r>
                        <a:rPr lang="en-US" dirty="0" smtClean="0"/>
                        <a:t>8.13B</a:t>
                      </a:r>
                      <a:endParaRPr lang="en-US" dirty="0"/>
                    </a:p>
                  </a:txBody>
                  <a:tcPr/>
                </a:tc>
                <a:tc>
                  <a:txBody>
                    <a:bodyPr/>
                    <a:lstStyle/>
                    <a:p>
                      <a:r>
                        <a:rPr lang="en-US" dirty="0" smtClean="0"/>
                        <a:t>2</a:t>
                      </a:r>
                      <a:endParaRPr lang="en-US" dirty="0"/>
                    </a:p>
                  </a:txBody>
                  <a:tcPr/>
                </a:tc>
                <a:tc>
                  <a:txBody>
                    <a:bodyPr/>
                    <a:lstStyle/>
                    <a:p>
                      <a:r>
                        <a:rPr lang="en-US" dirty="0" smtClean="0"/>
                        <a:t>A.8B</a:t>
                      </a:r>
                      <a:endParaRPr lang="en-US" dirty="0"/>
                    </a:p>
                  </a:txBody>
                  <a:tcPr/>
                </a:tc>
                <a:tc>
                  <a:txBody>
                    <a:bodyPr/>
                    <a:lstStyle/>
                    <a:p>
                      <a:r>
                        <a:rPr lang="en-US" dirty="0" smtClean="0"/>
                        <a:t>3</a:t>
                      </a:r>
                      <a:endParaRPr lang="en-US" dirty="0"/>
                    </a:p>
                  </a:txBody>
                  <a:tcPr/>
                </a:tc>
              </a:tr>
              <a:tr h="40837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smtClean="0"/>
                        <a:t>A.9D</a:t>
                      </a:r>
                      <a:endParaRPr lang="en-US" dirty="0"/>
                    </a:p>
                  </a:txBody>
                  <a:tcPr/>
                </a:tc>
                <a:tc>
                  <a:txBody>
                    <a:bodyPr/>
                    <a:lstStyle/>
                    <a:p>
                      <a:r>
                        <a:rPr lang="en-US" dirty="0" smtClean="0"/>
                        <a:t>2</a:t>
                      </a:r>
                      <a:endParaRPr lang="en-US" dirty="0"/>
                    </a:p>
                  </a:txBody>
                  <a:tcPr/>
                </a:tc>
              </a:tr>
              <a:tr h="408377">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r>
                        <a:rPr lang="en-US" dirty="0" smtClean="0"/>
                        <a:t>A.10A</a:t>
                      </a:r>
                      <a:endParaRPr lang="en-US" dirty="0"/>
                    </a:p>
                  </a:txBody>
                  <a:tcPr/>
                </a:tc>
                <a:tc>
                  <a:txBody>
                    <a:bodyPr/>
                    <a:lstStyle/>
                    <a:p>
                      <a:r>
                        <a:rPr lang="en-US" dirty="0" smtClean="0"/>
                        <a:t>3</a:t>
                      </a:r>
                      <a:endParaRPr lang="en-US" dirty="0"/>
                    </a:p>
                  </a:txBody>
                  <a:tcPr/>
                </a:tc>
              </a:tr>
            </a:tbl>
          </a:graphicData>
        </a:graphic>
      </p:graphicFrame>
    </p:spTree>
    <p:extLst>
      <p:ext uri="{BB962C8B-B14F-4D97-AF65-F5344CB8AC3E}">
        <p14:creationId xmlns:p14="http://schemas.microsoft.com/office/powerpoint/2010/main" val="5380176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0" y="1600200"/>
            <a:ext cx="3962400" cy="2895600"/>
          </a:xfrm>
        </p:spPr>
        <p:txBody>
          <a:bodyPr>
            <a:normAutofit/>
          </a:bodyPr>
          <a:lstStyle/>
          <a:p>
            <a:r>
              <a:rPr lang="en-US" dirty="0" smtClean="0"/>
              <a:t>5</a:t>
            </a:r>
            <a:r>
              <a:rPr lang="en-US" baseline="30000" dirty="0" smtClean="0"/>
              <a:t>th</a:t>
            </a:r>
            <a:r>
              <a:rPr lang="en-US" dirty="0" smtClean="0"/>
              <a:t> grade snapshot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79732"/>
            <a:ext cx="5257800" cy="67782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mc:AlternateContent xmlns:mc="http://schemas.openxmlformats.org/markup-compatibility/2006" xmlns:a14="http://schemas.microsoft.com/office/drawing/2010/main">
        <mc:Choice Requires="a14">
          <p:sp>
            <p:nvSpPr>
              <p:cNvPr id="4" name="Rounded Rectangle 3"/>
              <p:cNvSpPr/>
              <p:nvPr/>
            </p:nvSpPr>
            <p:spPr>
              <a:xfrm>
                <a:off x="1905000" y="1752600"/>
                <a:ext cx="3429000" cy="1716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t>Question Ratio</a:t>
                </a:r>
              </a:p>
              <a:p>
                <a:pPr algn="ctr"/>
                <a:r>
                  <a:rPr lang="en-US" sz="2400" dirty="0" smtClean="0"/>
                  <a:t>Readiness : Supporting</a:t>
                </a:r>
              </a:p>
              <a:p>
                <a:r>
                  <a:rPr lang="en-US" sz="2400" dirty="0">
                    <a:ea typeface="Cambria Math"/>
                  </a:rPr>
                  <a:t> </a:t>
                </a:r>
                <a:r>
                  <a:rPr lang="en-US" sz="2400" dirty="0" smtClean="0">
                    <a:ea typeface="Cambria Math"/>
                  </a:rPr>
                  <a:t>     </a:t>
                </a:r>
                <a14:m>
                  <m:oMath xmlns:m="http://schemas.openxmlformats.org/officeDocument/2006/math">
                    <m:r>
                      <a:rPr lang="en-US" sz="4800" i="1" smtClean="0">
                        <a:latin typeface="Cambria Math"/>
                        <a:ea typeface="Cambria Math"/>
                      </a:rPr>
                      <m:t>≈ </m:t>
                    </m:r>
                  </m:oMath>
                </a14:m>
                <a:r>
                  <a:rPr lang="en-US" sz="4800" dirty="0" smtClean="0"/>
                  <a:t>3:1</a:t>
                </a:r>
                <a:endParaRPr lang="en-US" sz="4800" dirty="0"/>
              </a:p>
            </p:txBody>
          </p:sp>
        </mc:Choice>
        <mc:Fallback xmlns="">
          <p:sp>
            <p:nvSpPr>
              <p:cNvPr id="4" name="Rounded Rectangle 3"/>
              <p:cNvSpPr>
                <a:spLocks noRot="1" noChangeAspect="1" noMove="1" noResize="1" noEditPoints="1" noAdjustHandles="1" noChangeArrowheads="1" noChangeShapeType="1" noTextEdit="1"/>
              </p:cNvSpPr>
              <p:nvPr/>
            </p:nvSpPr>
            <p:spPr>
              <a:xfrm>
                <a:off x="1905000" y="1752600"/>
                <a:ext cx="3429000" cy="1716266"/>
              </a:xfrm>
              <a:prstGeom prst="roundRect">
                <a:avLst/>
              </a:prstGeom>
              <a:blipFill rotWithShape="1">
                <a:blip r:embed="rId3"/>
                <a:stretch>
                  <a:fillRect b="-13684"/>
                </a:stretch>
              </a:blipFill>
            </p:spPr>
            <p:txBody>
              <a:bodyPr/>
              <a:lstStyle/>
              <a:p>
                <a:r>
                  <a:rPr lang="en-US">
                    <a:noFill/>
                  </a:rPr>
                  <a:t> </a:t>
                </a:r>
              </a:p>
            </p:txBody>
          </p:sp>
        </mc:Fallback>
      </mc:AlternateContent>
    </p:spTree>
    <p:extLst>
      <p:ext uri="{BB962C8B-B14F-4D97-AF65-F5344CB8AC3E}">
        <p14:creationId xmlns:p14="http://schemas.microsoft.com/office/powerpoint/2010/main" val="12566460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Revised Math TEKS</a:t>
            </a:r>
            <a:endParaRPr lang="en-US" dirty="0"/>
          </a:p>
        </p:txBody>
      </p:sp>
      <p:sp>
        <p:nvSpPr>
          <p:cNvPr id="5" name="Subtitle 4"/>
          <p:cNvSpPr>
            <a:spLocks noGrp="1"/>
          </p:cNvSpPr>
          <p:nvPr>
            <p:ph type="subTitle" idx="1"/>
          </p:nvPr>
        </p:nvSpPr>
        <p:spPr/>
        <p:txBody>
          <a:bodyPr>
            <a:normAutofit fontScale="92500" lnSpcReduction="20000"/>
          </a:bodyPr>
          <a:lstStyle/>
          <a:p>
            <a:r>
              <a:rPr lang="en-US" dirty="0" smtClean="0"/>
              <a:t>Implementation</a:t>
            </a:r>
          </a:p>
          <a:p>
            <a:r>
              <a:rPr lang="en-US" dirty="0" smtClean="0"/>
              <a:t>Grades K-8, 2014-2015</a:t>
            </a:r>
          </a:p>
          <a:p>
            <a:r>
              <a:rPr lang="en-US" dirty="0" smtClean="0"/>
              <a:t>Grades 9-12, 2015-2016</a:t>
            </a:r>
            <a:endParaRPr lang="en-US" dirty="0"/>
          </a:p>
        </p:txBody>
      </p:sp>
    </p:spTree>
    <p:extLst>
      <p:ext uri="{BB962C8B-B14F-4D97-AF65-F5344CB8AC3E}">
        <p14:creationId xmlns:p14="http://schemas.microsoft.com/office/powerpoint/2010/main" val="16337714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ge 62 from TAC2012-MathUpdate.png"/>
          <p:cNvPicPr>
            <a:picLocks noChangeAspect="1"/>
          </p:cNvPicPr>
          <p:nvPr/>
        </p:nvPicPr>
        <p:blipFill rotWithShape="1">
          <a:blip r:embed="rId3" cstate="print"/>
          <a:srcRect t="27210" r="8617"/>
          <a:stretch/>
        </p:blipFill>
        <p:spPr>
          <a:xfrm>
            <a:off x="838200" y="1600200"/>
            <a:ext cx="7334250" cy="4381499"/>
          </a:xfrm>
          <a:prstGeom prst="rect">
            <a:avLst/>
          </a:prstGeom>
        </p:spPr>
      </p:pic>
      <p:sp>
        <p:nvSpPr>
          <p:cNvPr id="3" name="Title 1"/>
          <p:cNvSpPr>
            <a:spLocks noGrp="1"/>
          </p:cNvSpPr>
          <p:nvPr>
            <p:ph type="title"/>
          </p:nvPr>
        </p:nvSpPr>
        <p:spPr/>
        <p:txBody>
          <a:bodyPr>
            <a:noAutofit/>
          </a:bodyPr>
          <a:lstStyle/>
          <a:p>
            <a:r>
              <a:rPr lang="en-US" sz="3600" b="1" dirty="0" smtClean="0"/>
              <a:t>Alignment of STAAR with New Mathematics TEKS</a:t>
            </a:r>
            <a:endParaRPr lang="en-US" sz="3600" b="1" dirty="0"/>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val="21916214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age 63 from TAC2012-MathUpdate.png"/>
          <p:cNvPicPr>
            <a:picLocks noChangeAspect="1"/>
          </p:cNvPicPr>
          <p:nvPr/>
        </p:nvPicPr>
        <p:blipFill rotWithShape="1">
          <a:blip r:embed="rId3" cstate="print"/>
          <a:srcRect t="8581" b="2634"/>
          <a:stretch/>
        </p:blipFill>
        <p:spPr>
          <a:xfrm>
            <a:off x="533400" y="533400"/>
            <a:ext cx="8153400" cy="5429250"/>
          </a:xfrm>
          <a:prstGeom prst="rect">
            <a:avLst/>
          </a:prstGeom>
        </p:spPr>
      </p:pic>
    </p:spTree>
    <p:extLst>
      <p:ext uri="{BB962C8B-B14F-4D97-AF65-F5344CB8AC3E}">
        <p14:creationId xmlns:p14="http://schemas.microsoft.com/office/powerpoint/2010/main" val="26964154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MATH Strategies</a:t>
            </a:r>
            <a:endParaRPr lang="en-US" dirty="0"/>
          </a:p>
        </p:txBody>
      </p:sp>
      <p:sp>
        <p:nvSpPr>
          <p:cNvPr id="5" name="Subtitle 4"/>
          <p:cNvSpPr>
            <a:spLocks noGrp="1"/>
          </p:cNvSpPr>
          <p:nvPr>
            <p:ph type="subTitle" idx="1"/>
          </p:nvPr>
        </p:nvSpPr>
        <p:spPr/>
        <p:txBody>
          <a:bodyPr/>
          <a:lstStyle/>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571" y="3505200"/>
            <a:ext cx="7886700" cy="262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0036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Roll a Solution</a:t>
            </a:r>
            <a:endParaRPr lang="en-US" dirty="0"/>
          </a:p>
        </p:txBody>
      </p:sp>
      <p:sp>
        <p:nvSpPr>
          <p:cNvPr id="3" name="Content Placeholder 2"/>
          <p:cNvSpPr>
            <a:spLocks noGrp="1"/>
          </p:cNvSpPr>
          <p:nvPr>
            <p:ph idx="1"/>
          </p:nvPr>
        </p:nvSpPr>
        <p:spPr/>
        <p:txBody>
          <a:bodyPr>
            <a:normAutofit/>
          </a:bodyPr>
          <a:lstStyle/>
          <a:p>
            <a:r>
              <a:rPr lang="en-US" dirty="0" smtClean="0"/>
              <a:t>Create an anchor chart like the following:</a:t>
            </a:r>
          </a:p>
          <a:p>
            <a:pPr marL="0" indent="0">
              <a:buNone/>
            </a:pPr>
            <a:endParaRPr lang="en-US" dirty="0" smtClean="0"/>
          </a:p>
          <a:p>
            <a:endParaRPr lang="en-US" dirty="0"/>
          </a:p>
        </p:txBody>
      </p:sp>
      <p:pic>
        <p:nvPicPr>
          <p:cNvPr id="1026" name="Picture 2" descr="C:\Users\jdisher\Desktop\funny-on-a-roll-cat-bread-pun-pic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828800"/>
            <a:ext cx="4762500" cy="3724275"/>
          </a:xfrm>
          <a:prstGeom prst="rect">
            <a:avLst/>
          </a:prstGeom>
          <a:noFill/>
          <a:extLst>
            <a:ext uri="{909E8E84-426E-40DD-AFC4-6F175D3DCCD1}">
              <a14:hiddenFill xmlns:a14="http://schemas.microsoft.com/office/drawing/2010/main">
                <a:solidFill>
                  <a:srgbClr val="FFFFFF"/>
                </a:solidFill>
              </a14:hiddenFill>
            </a:ext>
          </a:extLst>
        </p:spPr>
      </p:pic>
      <p:sp>
        <p:nvSpPr>
          <p:cNvPr id="4" name="Explosion 1 3"/>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a:solidFill>
                  <a:prstClr val="white"/>
                </a:solidFill>
              </a:rPr>
              <a:t>Strategy 1</a:t>
            </a:r>
          </a:p>
        </p:txBody>
      </p:sp>
      <p:pic>
        <p:nvPicPr>
          <p:cNvPr id="5" name="Picture 2" descr="C:\Users\sarah.stewart\Desktop\Photo 2013-10-01 03.03.34 P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0648" y="2286000"/>
            <a:ext cx="3217894" cy="4290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619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26"/>
                                        </p:tgtEl>
                                      </p:cBhvr>
                                    </p:animEffect>
                                    <p:set>
                                      <p:cBhvr>
                                        <p:cTn id="16" dur="1" fill="hold">
                                          <p:stCondLst>
                                            <p:cond delay="499"/>
                                          </p:stCondLst>
                                        </p:cTn>
                                        <p:tgtEl>
                                          <p:spTgt spid="102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524000" y="1295400"/>
            <a:ext cx="6019800" cy="297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57200" y="76200"/>
            <a:ext cx="8229600" cy="1143000"/>
          </a:xfrm>
        </p:spPr>
        <p:txBody>
          <a:bodyPr>
            <a:normAutofit fontScale="90000"/>
          </a:bodyPr>
          <a:lstStyle/>
          <a:p>
            <a:r>
              <a:rPr lang="en-US" dirty="0" smtClean="0"/>
              <a:t>Elementary Example</a:t>
            </a:r>
            <a:br>
              <a:rPr lang="en-US" dirty="0" smtClean="0"/>
            </a:br>
            <a:r>
              <a:rPr lang="en-US" dirty="0" smtClean="0"/>
              <a:t>5</a:t>
            </a:r>
            <a:r>
              <a:rPr lang="en-US" baseline="30000" dirty="0" smtClean="0"/>
              <a:t>th</a:t>
            </a:r>
            <a:r>
              <a:rPr lang="en-US" dirty="0" smtClean="0"/>
              <a:t> STAAR Math</a:t>
            </a:r>
            <a:endParaRPr lang="en-US" dirty="0"/>
          </a:p>
        </p:txBody>
      </p:sp>
      <p:sp>
        <p:nvSpPr>
          <p:cNvPr id="5" name="TextBox 4"/>
          <p:cNvSpPr txBox="1"/>
          <p:nvPr/>
        </p:nvSpPr>
        <p:spPr>
          <a:xfrm>
            <a:off x="1873808" y="1346624"/>
            <a:ext cx="5324475" cy="2523768"/>
          </a:xfrm>
          <a:prstGeom prst="rect">
            <a:avLst/>
          </a:prstGeom>
          <a:noFill/>
        </p:spPr>
        <p:txBody>
          <a:bodyPr wrap="square" rtlCol="0">
            <a:spAutoFit/>
          </a:bodyPr>
          <a:lstStyle/>
          <a:p>
            <a:r>
              <a:rPr lang="en-US" sz="1400" dirty="0">
                <a:solidFill>
                  <a:prstClr val="black"/>
                </a:solidFill>
              </a:rPr>
              <a:t>Alex used blue, red and green pieces of plastic to make a design.</a:t>
            </a:r>
          </a:p>
          <a:p>
            <a:pPr marL="285750" indent="-285750">
              <a:buFont typeface="Arial" panose="020B0604020202020204" pitchFamily="34" charset="0"/>
              <a:buChar char="•"/>
            </a:pPr>
            <a:r>
              <a:rPr lang="en-US" sz="1400" dirty="0">
                <a:solidFill>
                  <a:prstClr val="black"/>
                </a:solidFill>
              </a:rPr>
              <a:t>He used 84 green pieces of plastic.</a:t>
            </a:r>
          </a:p>
          <a:p>
            <a:pPr marL="285750" indent="-285750">
              <a:buFont typeface="Arial" panose="020B0604020202020204" pitchFamily="34" charset="0"/>
              <a:buChar char="•"/>
            </a:pPr>
            <a:r>
              <a:rPr lang="en-US" sz="1400" dirty="0">
                <a:solidFill>
                  <a:prstClr val="black"/>
                </a:solidFill>
              </a:rPr>
              <a:t>He used 20 more green pieces of plastic than blue pieces of plastic.</a:t>
            </a:r>
          </a:p>
          <a:p>
            <a:pPr marL="285750" indent="-285750">
              <a:buFont typeface="Arial" panose="020B0604020202020204" pitchFamily="34" charset="0"/>
              <a:buChar char="•"/>
            </a:pPr>
            <a:r>
              <a:rPr lang="en-US" sz="1400" dirty="0">
                <a:solidFill>
                  <a:prstClr val="black"/>
                </a:solidFill>
              </a:rPr>
              <a:t>He used 15 more red pieces of plastic than blue pieces of plastic.</a:t>
            </a:r>
          </a:p>
          <a:p>
            <a:pPr marL="285750" indent="-285750">
              <a:buFont typeface="Arial" panose="020B0604020202020204" pitchFamily="34" charset="0"/>
              <a:buChar char="•"/>
            </a:pPr>
            <a:endParaRPr lang="en-US" sz="1400" dirty="0">
              <a:solidFill>
                <a:prstClr val="black"/>
              </a:solidFill>
            </a:endParaRPr>
          </a:p>
          <a:p>
            <a:r>
              <a:rPr lang="en-US" sz="1400" dirty="0">
                <a:solidFill>
                  <a:prstClr val="black"/>
                </a:solidFill>
              </a:rPr>
              <a:t>What is the number of red pieces of plastic Alex used?</a:t>
            </a:r>
          </a:p>
          <a:p>
            <a:r>
              <a:rPr lang="en-US" sz="1400" b="1" dirty="0">
                <a:solidFill>
                  <a:prstClr val="black"/>
                </a:solidFill>
              </a:rPr>
              <a:t>A   </a:t>
            </a:r>
            <a:r>
              <a:rPr lang="en-US" sz="1400" dirty="0">
                <a:solidFill>
                  <a:prstClr val="black"/>
                </a:solidFill>
              </a:rPr>
              <a:t>79</a:t>
            </a:r>
          </a:p>
          <a:p>
            <a:r>
              <a:rPr lang="en-US" sz="1400" b="1" dirty="0">
                <a:solidFill>
                  <a:prstClr val="black"/>
                </a:solidFill>
              </a:rPr>
              <a:t>B   </a:t>
            </a:r>
            <a:r>
              <a:rPr lang="en-US" sz="1400" dirty="0">
                <a:solidFill>
                  <a:prstClr val="black"/>
                </a:solidFill>
              </a:rPr>
              <a:t>89</a:t>
            </a:r>
          </a:p>
          <a:p>
            <a:r>
              <a:rPr lang="en-US" sz="1400" b="1" dirty="0">
                <a:solidFill>
                  <a:prstClr val="black"/>
                </a:solidFill>
              </a:rPr>
              <a:t>C   </a:t>
            </a:r>
            <a:r>
              <a:rPr lang="en-US" sz="1400" dirty="0">
                <a:solidFill>
                  <a:prstClr val="black"/>
                </a:solidFill>
              </a:rPr>
              <a:t>49</a:t>
            </a:r>
          </a:p>
          <a:p>
            <a:r>
              <a:rPr lang="en-US" sz="1400" b="1" dirty="0">
                <a:solidFill>
                  <a:prstClr val="black"/>
                </a:solidFill>
              </a:rPr>
              <a:t>D   </a:t>
            </a:r>
            <a:r>
              <a:rPr lang="en-US" sz="1400" dirty="0">
                <a:solidFill>
                  <a:prstClr val="black"/>
                </a:solidFill>
              </a:rPr>
              <a:t>119</a:t>
            </a:r>
          </a:p>
          <a:p>
            <a:endParaRPr lang="en-US" dirty="0">
              <a:solidFill>
                <a:prstClr val="black"/>
              </a:solidFill>
            </a:endParaRPr>
          </a:p>
        </p:txBody>
      </p:sp>
      <p:pic>
        <p:nvPicPr>
          <p:cNvPr id="6" name="Picture 2" descr="C:\Users\sarah.stewart\Desktop\Photo 2013-10-01 03.03.34 P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9553" y="3657600"/>
            <a:ext cx="2074894" cy="2766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76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524000" y="1219200"/>
            <a:ext cx="6019800" cy="2590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457200" y="0"/>
            <a:ext cx="8229600" cy="1143000"/>
          </a:xfrm>
        </p:spPr>
        <p:txBody>
          <a:bodyPr>
            <a:normAutofit fontScale="90000"/>
          </a:bodyPr>
          <a:lstStyle/>
          <a:p>
            <a:r>
              <a:rPr lang="en-US" dirty="0" smtClean="0"/>
              <a:t>Secondary Example</a:t>
            </a:r>
            <a:br>
              <a:rPr lang="en-US" dirty="0" smtClean="0"/>
            </a:br>
            <a:r>
              <a:rPr lang="en-US" dirty="0" smtClean="0"/>
              <a:t>7</a:t>
            </a:r>
            <a:r>
              <a:rPr lang="en-US" baseline="30000" dirty="0" smtClean="0"/>
              <a:t>th</a:t>
            </a:r>
            <a:r>
              <a:rPr lang="en-US" dirty="0" smtClean="0"/>
              <a:t> Grade STAAR Math</a:t>
            </a:r>
            <a:endParaRPr lang="en-US" dirty="0"/>
          </a:p>
        </p:txBody>
      </p:sp>
      <p:sp>
        <p:nvSpPr>
          <p:cNvPr id="4" name="TextBox 3"/>
          <p:cNvSpPr txBox="1"/>
          <p:nvPr/>
        </p:nvSpPr>
        <p:spPr>
          <a:xfrm>
            <a:off x="2400300" y="1284238"/>
            <a:ext cx="4267200" cy="2308324"/>
          </a:xfrm>
          <a:prstGeom prst="rect">
            <a:avLst/>
          </a:prstGeom>
          <a:noFill/>
        </p:spPr>
        <p:txBody>
          <a:bodyPr wrap="square" rtlCol="0">
            <a:spAutoFit/>
          </a:bodyPr>
          <a:lstStyle/>
          <a:p>
            <a:r>
              <a:rPr lang="en-US" dirty="0">
                <a:solidFill>
                  <a:prstClr val="black"/>
                </a:solidFill>
              </a:rPr>
              <a:t>Mr. Stein is purchasing 2.25 pounds of meat that costs $2.80 per pound. How much change should Mr. Stein receive if he gives the cashier $20.00?</a:t>
            </a:r>
          </a:p>
          <a:p>
            <a:r>
              <a:rPr lang="en-US" b="1" dirty="0">
                <a:solidFill>
                  <a:prstClr val="black"/>
                </a:solidFill>
              </a:rPr>
              <a:t>F</a:t>
            </a:r>
            <a:r>
              <a:rPr lang="en-US" dirty="0">
                <a:solidFill>
                  <a:prstClr val="black"/>
                </a:solidFill>
              </a:rPr>
              <a:t>    $6.30</a:t>
            </a:r>
          </a:p>
          <a:p>
            <a:r>
              <a:rPr lang="en-US" b="1" dirty="0">
                <a:solidFill>
                  <a:prstClr val="black"/>
                </a:solidFill>
              </a:rPr>
              <a:t>G</a:t>
            </a:r>
            <a:r>
              <a:rPr lang="en-US" dirty="0">
                <a:solidFill>
                  <a:prstClr val="black"/>
                </a:solidFill>
              </a:rPr>
              <a:t>   $13.70</a:t>
            </a:r>
          </a:p>
          <a:p>
            <a:r>
              <a:rPr lang="en-US" b="1" dirty="0">
                <a:solidFill>
                  <a:prstClr val="black"/>
                </a:solidFill>
              </a:rPr>
              <a:t>H</a:t>
            </a:r>
            <a:r>
              <a:rPr lang="en-US" dirty="0">
                <a:solidFill>
                  <a:prstClr val="black"/>
                </a:solidFill>
              </a:rPr>
              <a:t>   $14.95</a:t>
            </a:r>
          </a:p>
          <a:p>
            <a:r>
              <a:rPr lang="en-US" b="1" dirty="0">
                <a:solidFill>
                  <a:prstClr val="black"/>
                </a:solidFill>
              </a:rPr>
              <a:t>J</a:t>
            </a:r>
            <a:r>
              <a:rPr lang="en-US" dirty="0">
                <a:solidFill>
                  <a:prstClr val="black"/>
                </a:solidFill>
              </a:rPr>
              <a:t>    $2.52</a:t>
            </a:r>
          </a:p>
        </p:txBody>
      </p:sp>
      <p:pic>
        <p:nvPicPr>
          <p:cNvPr id="6" name="Picture 2" descr="C:\Users\sarah.stewart\Desktop\Photo 2013-10-01 03.03.34 P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2819400"/>
            <a:ext cx="2074894" cy="2766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0263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1981200" cy="3108543"/>
          </a:xfrm>
          <a:prstGeom prst="rect">
            <a:avLst/>
          </a:prstGeom>
        </p:spPr>
        <p:txBody>
          <a:bodyPr wrap="square">
            <a:spAutoFit/>
          </a:bodyPr>
          <a:lstStyle/>
          <a:p>
            <a:r>
              <a:rPr lang="en-US" sz="2800" dirty="0"/>
              <a:t>Our goal is to help you tame the beast and get control of STAAR!!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304800"/>
            <a:ext cx="6248400" cy="6367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34040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4 Frame Item Analysis</a:t>
            </a:r>
            <a:endParaRPr lang="en-US" dirty="0"/>
          </a:p>
        </p:txBody>
      </p:sp>
      <p:sp>
        <p:nvSpPr>
          <p:cNvPr id="3" name="Content Placeholder 2"/>
          <p:cNvSpPr>
            <a:spLocks noGrp="1"/>
          </p:cNvSpPr>
          <p:nvPr>
            <p:ph idx="1"/>
          </p:nvPr>
        </p:nvSpPr>
        <p:spPr>
          <a:xfrm>
            <a:off x="457200" y="914400"/>
            <a:ext cx="4419600" cy="5791200"/>
          </a:xfrm>
        </p:spPr>
        <p:txBody>
          <a:bodyPr>
            <a:normAutofit fontScale="92500"/>
          </a:bodyPr>
          <a:lstStyle/>
          <a:p>
            <a:r>
              <a:rPr lang="en-US" dirty="0" smtClean="0"/>
              <a:t>Start with test questions (STAAR, Benchmark, Unit Test…) with concerning data! Provide the data!</a:t>
            </a:r>
          </a:p>
          <a:p>
            <a:r>
              <a:rPr lang="en-US" dirty="0" smtClean="0"/>
              <a:t>A question coded to a Readiness Standard &amp; Process Standard would be ideal!</a:t>
            </a:r>
          </a:p>
          <a:p>
            <a:r>
              <a:rPr lang="en-US" dirty="0" smtClean="0"/>
              <a:t>Divide students into groups of three – each group gets a question.</a:t>
            </a:r>
          </a:p>
          <a:p>
            <a:r>
              <a:rPr lang="en-US" dirty="0" smtClean="0"/>
              <a:t>MODEL THE STRATEGY!</a:t>
            </a:r>
          </a:p>
          <a:p>
            <a:r>
              <a:rPr lang="en-US" dirty="0" smtClean="0"/>
              <a:t>Class Presentations!</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59846503"/>
              </p:ext>
            </p:extLst>
          </p:nvPr>
        </p:nvGraphicFramePr>
        <p:xfrm>
          <a:off x="4953000" y="1066800"/>
          <a:ext cx="3986214" cy="5609861"/>
        </p:xfrm>
        <a:graphic>
          <a:graphicData uri="http://schemas.openxmlformats.org/drawingml/2006/table">
            <a:tbl>
              <a:tblPr firstRow="1" bandRow="1">
                <a:tableStyleId>{5C22544A-7EE6-4342-B048-85BDC9FD1C3A}</a:tableStyleId>
              </a:tblPr>
              <a:tblGrid>
                <a:gridCol w="1993107"/>
                <a:gridCol w="1993107"/>
              </a:tblGrid>
              <a:tr h="2770562">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2839299">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1371600"/>
            <a:ext cx="1649229" cy="14477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Explosion 1 7"/>
          <p:cNvSpPr/>
          <p:nvPr/>
        </p:nvSpPr>
        <p:spPr>
          <a:xfrm>
            <a:off x="228600" y="8382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2</a:t>
            </a:r>
            <a:endParaRPr lang="en-US" sz="8800" dirty="0"/>
          </a:p>
        </p:txBody>
      </p:sp>
    </p:spTree>
    <p:extLst>
      <p:ext uri="{BB962C8B-B14F-4D97-AF65-F5344CB8AC3E}">
        <p14:creationId xmlns:p14="http://schemas.microsoft.com/office/powerpoint/2010/main" val="3096950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057400"/>
            <a:ext cx="1752600" cy="2819400"/>
          </a:xfrm>
        </p:spPr>
        <p:txBody>
          <a:bodyPr>
            <a:normAutofit fontScale="90000"/>
          </a:bodyPr>
          <a:lstStyle/>
          <a:p>
            <a:r>
              <a:rPr lang="en-US" dirty="0" smtClean="0"/>
              <a:t>3</a:t>
            </a:r>
            <a:r>
              <a:rPr lang="en-US" baseline="30000" dirty="0" smtClean="0"/>
              <a:t>rd</a:t>
            </a:r>
            <a:r>
              <a:rPr lang="en-US" dirty="0" smtClean="0"/>
              <a:t> Grade STAAR 2013</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533400"/>
            <a:ext cx="6196013" cy="54310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Oval 3"/>
          <p:cNvSpPr/>
          <p:nvPr/>
        </p:nvSpPr>
        <p:spPr>
          <a:xfrm>
            <a:off x="3048000" y="2770864"/>
            <a:ext cx="304800" cy="429536"/>
          </a:xfrm>
          <a:prstGeom prst="ellipse">
            <a:avLst/>
          </a:prstGeom>
          <a:noFill/>
          <a:ln w="50800">
            <a:solidFill>
              <a:srgbClr val="FF0000">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057400" y="2819400"/>
            <a:ext cx="914400" cy="369332"/>
          </a:xfrm>
          <a:prstGeom prst="rect">
            <a:avLst/>
          </a:prstGeom>
          <a:noFill/>
        </p:spPr>
        <p:txBody>
          <a:bodyPr wrap="square" rtlCol="0">
            <a:spAutoFit/>
          </a:bodyPr>
          <a:lstStyle/>
          <a:p>
            <a:r>
              <a:rPr lang="en-US" dirty="0" smtClean="0">
                <a:solidFill>
                  <a:srgbClr val="FF0000"/>
                </a:solidFill>
              </a:rPr>
              <a:t>39%</a:t>
            </a:r>
            <a:endParaRPr lang="en-US" dirty="0">
              <a:solidFill>
                <a:srgbClr val="FF0000"/>
              </a:solidFill>
            </a:endParaRPr>
          </a:p>
        </p:txBody>
      </p:sp>
      <p:sp>
        <p:nvSpPr>
          <p:cNvPr id="8" name="TextBox 7"/>
          <p:cNvSpPr txBox="1"/>
          <p:nvPr/>
        </p:nvSpPr>
        <p:spPr>
          <a:xfrm>
            <a:off x="2057400" y="4495800"/>
            <a:ext cx="914400" cy="369332"/>
          </a:xfrm>
          <a:prstGeom prst="rect">
            <a:avLst/>
          </a:prstGeom>
          <a:noFill/>
        </p:spPr>
        <p:txBody>
          <a:bodyPr wrap="square" rtlCol="0">
            <a:spAutoFit/>
          </a:bodyPr>
          <a:lstStyle/>
          <a:p>
            <a:r>
              <a:rPr lang="en-US" dirty="0" smtClean="0">
                <a:solidFill>
                  <a:srgbClr val="FF0000"/>
                </a:solidFill>
              </a:rPr>
              <a:t>39%</a:t>
            </a:r>
            <a:endParaRPr lang="en-US" dirty="0">
              <a:solidFill>
                <a:srgbClr val="FF0000"/>
              </a:solidFill>
            </a:endParaRPr>
          </a:p>
        </p:txBody>
      </p:sp>
      <p:sp>
        <p:nvSpPr>
          <p:cNvPr id="9" name="TextBox 8"/>
          <p:cNvSpPr txBox="1"/>
          <p:nvPr/>
        </p:nvSpPr>
        <p:spPr>
          <a:xfrm>
            <a:off x="2057400" y="3657600"/>
            <a:ext cx="914400" cy="369332"/>
          </a:xfrm>
          <a:prstGeom prst="rect">
            <a:avLst/>
          </a:prstGeom>
          <a:noFill/>
        </p:spPr>
        <p:txBody>
          <a:bodyPr wrap="square" rtlCol="0">
            <a:spAutoFit/>
          </a:bodyPr>
          <a:lstStyle/>
          <a:p>
            <a:r>
              <a:rPr lang="en-US" dirty="0" smtClean="0">
                <a:solidFill>
                  <a:srgbClr val="FF0000"/>
                </a:solidFill>
              </a:rPr>
              <a:t>15%</a:t>
            </a:r>
            <a:endParaRPr lang="en-US" dirty="0">
              <a:solidFill>
                <a:srgbClr val="FF0000"/>
              </a:solidFill>
            </a:endParaRPr>
          </a:p>
        </p:txBody>
      </p:sp>
      <p:sp>
        <p:nvSpPr>
          <p:cNvPr id="10" name="TextBox 9"/>
          <p:cNvSpPr txBox="1"/>
          <p:nvPr/>
        </p:nvSpPr>
        <p:spPr>
          <a:xfrm>
            <a:off x="2209800" y="5334000"/>
            <a:ext cx="914400" cy="369332"/>
          </a:xfrm>
          <a:prstGeom prst="rect">
            <a:avLst/>
          </a:prstGeom>
          <a:noFill/>
        </p:spPr>
        <p:txBody>
          <a:bodyPr wrap="square" rtlCol="0">
            <a:spAutoFit/>
          </a:bodyPr>
          <a:lstStyle/>
          <a:p>
            <a:r>
              <a:rPr lang="en-US" dirty="0">
                <a:solidFill>
                  <a:srgbClr val="FF0000"/>
                </a:solidFill>
              </a:rPr>
              <a:t>6</a:t>
            </a:r>
            <a:r>
              <a:rPr lang="en-US" dirty="0" smtClean="0">
                <a:solidFill>
                  <a:srgbClr val="FF0000"/>
                </a:solidFill>
              </a:rPr>
              <a:t>%</a:t>
            </a:r>
            <a:endParaRPr lang="en-US" dirty="0">
              <a:solidFill>
                <a:srgbClr val="FF0000"/>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3478221599"/>
              </p:ext>
            </p:extLst>
          </p:nvPr>
        </p:nvGraphicFramePr>
        <p:xfrm>
          <a:off x="304799" y="219352"/>
          <a:ext cx="8558214" cy="6375400"/>
        </p:xfrm>
        <a:graphic>
          <a:graphicData uri="http://schemas.openxmlformats.org/drawingml/2006/table">
            <a:tbl>
              <a:tblPr firstRow="1" bandRow="1">
                <a:tableStyleId>{5C22544A-7EE6-4342-B048-85BDC9FD1C3A}</a:tableStyleId>
              </a:tblPr>
              <a:tblGrid>
                <a:gridCol w="4279107"/>
                <a:gridCol w="4279107"/>
              </a:tblGrid>
              <a:tr h="3187700">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3187700">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21510"/>
            <a:ext cx="3344148" cy="29312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4" name="Oval 13"/>
          <p:cNvSpPr/>
          <p:nvPr/>
        </p:nvSpPr>
        <p:spPr>
          <a:xfrm>
            <a:off x="1295400" y="1600200"/>
            <a:ext cx="228600" cy="286955"/>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81000" y="1630740"/>
            <a:ext cx="762000" cy="1569660"/>
          </a:xfrm>
          <a:prstGeom prst="rect">
            <a:avLst/>
          </a:prstGeom>
          <a:noFill/>
        </p:spPr>
        <p:txBody>
          <a:bodyPr wrap="square" rtlCol="0">
            <a:spAutoFit/>
          </a:bodyPr>
          <a:lstStyle/>
          <a:p>
            <a:r>
              <a:rPr lang="en-US" dirty="0" smtClean="0">
                <a:solidFill>
                  <a:schemeClr val="bg1"/>
                </a:solidFill>
              </a:rPr>
              <a:t>39%</a:t>
            </a:r>
          </a:p>
          <a:p>
            <a:endParaRPr lang="en-US" sz="800" dirty="0" smtClean="0">
              <a:solidFill>
                <a:schemeClr val="bg1"/>
              </a:solidFill>
            </a:endParaRPr>
          </a:p>
          <a:p>
            <a:r>
              <a:rPr lang="en-US" dirty="0" smtClean="0">
                <a:solidFill>
                  <a:schemeClr val="bg1"/>
                </a:solidFill>
              </a:rPr>
              <a:t>15%</a:t>
            </a:r>
          </a:p>
          <a:p>
            <a:endParaRPr lang="en-US" sz="800" dirty="0" smtClean="0">
              <a:solidFill>
                <a:schemeClr val="bg1"/>
              </a:solidFill>
            </a:endParaRPr>
          </a:p>
          <a:p>
            <a:r>
              <a:rPr lang="en-US" dirty="0" smtClean="0">
                <a:solidFill>
                  <a:schemeClr val="bg1"/>
                </a:solidFill>
              </a:rPr>
              <a:t>39%</a:t>
            </a:r>
          </a:p>
          <a:p>
            <a:endParaRPr lang="en-US" sz="800" dirty="0" smtClean="0">
              <a:solidFill>
                <a:schemeClr val="bg1"/>
              </a:solidFill>
            </a:endParaRPr>
          </a:p>
          <a:p>
            <a:r>
              <a:rPr lang="en-US" dirty="0" smtClean="0">
                <a:solidFill>
                  <a:schemeClr val="bg1"/>
                </a:solidFill>
              </a:rPr>
              <a:t>6%</a:t>
            </a:r>
            <a:endParaRPr lang="en-US" dirty="0">
              <a:solidFill>
                <a:schemeClr val="bg1"/>
              </a:solidFill>
            </a:endParaRPr>
          </a:p>
        </p:txBody>
      </p:sp>
    </p:spTree>
    <p:extLst>
      <p:ext uri="{BB962C8B-B14F-4D97-AF65-F5344CB8AC3E}">
        <p14:creationId xmlns:p14="http://schemas.microsoft.com/office/powerpoint/2010/main" val="213450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p:bldP spid="10" grpId="0"/>
      <p:bldP spid="14" grpId="0" animBg="1"/>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28600" y="93742"/>
            <a:ext cx="3352800" cy="6319679"/>
          </a:xfrm>
        </p:spPr>
        <p:txBody>
          <a:bodyPr>
            <a:noAutofit/>
          </a:bodyPr>
          <a:lstStyle/>
          <a:p>
            <a:pPr marL="0" indent="0">
              <a:buNone/>
            </a:pPr>
            <a:r>
              <a:rPr lang="en-US" sz="2300" b="1" dirty="0" smtClean="0"/>
              <a:t>3</a:t>
            </a:r>
            <a:r>
              <a:rPr lang="en-US" sz="2300" b="1" baseline="30000" dirty="0" smtClean="0"/>
              <a:t>rd</a:t>
            </a:r>
            <a:r>
              <a:rPr lang="en-US" sz="2300" b="1" dirty="0" smtClean="0"/>
              <a:t> Grade STAAR 2013 Test item #5</a:t>
            </a:r>
          </a:p>
          <a:p>
            <a:r>
              <a:rPr lang="en-US" sz="2300" b="1" dirty="0" smtClean="0"/>
              <a:t>Content SE</a:t>
            </a:r>
            <a:r>
              <a:rPr lang="en-US" sz="2300" dirty="0"/>
              <a:t>: </a:t>
            </a:r>
            <a:r>
              <a:rPr lang="en-US" sz="2300" dirty="0">
                <a:solidFill>
                  <a:srgbClr val="00B050"/>
                </a:solidFill>
              </a:rPr>
              <a:t>3.04B - The student is expected to solve and record multiplication problems (up to two digits times </a:t>
            </a:r>
            <a:r>
              <a:rPr lang="en-US" sz="2300" dirty="0" smtClean="0">
                <a:solidFill>
                  <a:srgbClr val="00B050"/>
                </a:solidFill>
              </a:rPr>
              <a:t>one digit) (R)</a:t>
            </a:r>
          </a:p>
          <a:p>
            <a:r>
              <a:rPr lang="en-US" sz="2300" b="1" dirty="0" smtClean="0"/>
              <a:t>Process SE</a:t>
            </a:r>
            <a:r>
              <a:rPr lang="en-US" sz="2300" dirty="0" smtClean="0"/>
              <a:t>: </a:t>
            </a:r>
            <a:r>
              <a:rPr lang="en-US" sz="2300" dirty="0"/>
              <a:t>3.14A - </a:t>
            </a:r>
            <a:r>
              <a:rPr lang="en-US" sz="2300" dirty="0">
                <a:solidFill>
                  <a:schemeClr val="accent4"/>
                </a:solidFill>
              </a:rPr>
              <a:t>The student is expected to identify the mathematics in everyday </a:t>
            </a:r>
            <a:r>
              <a:rPr lang="en-US" sz="2300" dirty="0" smtClean="0">
                <a:solidFill>
                  <a:schemeClr val="accent4"/>
                </a:solidFill>
              </a:rPr>
              <a:t>situations</a:t>
            </a:r>
          </a:p>
        </p:txBody>
      </p:sp>
      <p:graphicFrame>
        <p:nvGraphicFramePr>
          <p:cNvPr id="4" name="Table 3"/>
          <p:cNvGraphicFramePr>
            <a:graphicFrameLocks noGrp="1"/>
          </p:cNvGraphicFramePr>
          <p:nvPr>
            <p:extLst>
              <p:ext uri="{D42A27DB-BD31-4B8C-83A1-F6EECF244321}">
                <p14:modId xmlns:p14="http://schemas.microsoft.com/office/powerpoint/2010/main" val="2870741014"/>
              </p:ext>
            </p:extLst>
          </p:nvPr>
        </p:nvGraphicFramePr>
        <p:xfrm>
          <a:off x="3657600" y="152400"/>
          <a:ext cx="5662614" cy="6621780"/>
        </p:xfrm>
        <a:graphic>
          <a:graphicData uri="http://schemas.openxmlformats.org/drawingml/2006/table">
            <a:tbl>
              <a:tblPr firstRow="1" bandRow="1">
                <a:tableStyleId>{5C22544A-7EE6-4342-B048-85BDC9FD1C3A}</a:tableStyleId>
              </a:tblPr>
              <a:tblGrid>
                <a:gridCol w="2831307"/>
                <a:gridCol w="2831307"/>
              </a:tblGrid>
              <a:tr h="3238500">
                <a:tc>
                  <a:txBody>
                    <a:bodyPr/>
                    <a:lstStyle/>
                    <a:p>
                      <a:r>
                        <a:rPr lang="en-US" sz="1800" b="0" i="0" u="none" strike="noStrike" kern="1200" baseline="0" dirty="0" smtClean="0">
                          <a:solidFill>
                            <a:schemeClr val="lt1"/>
                          </a:solidFill>
                          <a:latin typeface="+mn-lt"/>
                          <a:ea typeface="+mn-ea"/>
                          <a:cs typeface="+mn-cs"/>
                        </a:rPr>
                        <a:t>Andy has trumpet practice 4 times every month. Each practice lasts 2 hours. What is the total number of hours that Andy will practice in 9 months?</a:t>
                      </a:r>
                    </a:p>
                    <a:p>
                      <a:endParaRPr lang="en-US" sz="1800" b="0" i="0" u="none" strike="noStrike" kern="1200" baseline="0" dirty="0" smtClean="0">
                        <a:solidFill>
                          <a:schemeClr val="lt1"/>
                        </a:solidFill>
                        <a:latin typeface="+mn-lt"/>
                        <a:ea typeface="+mn-ea"/>
                        <a:cs typeface="+mn-cs"/>
                      </a:endParaRPr>
                    </a:p>
                    <a:p>
                      <a:r>
                        <a:rPr lang="en-US" sz="1800" b="1" i="0" u="none" strike="noStrike" kern="1200" baseline="0" dirty="0" smtClean="0">
                          <a:solidFill>
                            <a:schemeClr val="lt1"/>
                          </a:solidFill>
                          <a:latin typeface="+mn-lt"/>
                          <a:ea typeface="+mn-ea"/>
                          <a:cs typeface="+mn-cs"/>
                        </a:rPr>
                        <a:t>A  </a:t>
                      </a:r>
                      <a:r>
                        <a:rPr lang="en-US" sz="1800" b="0" i="0" u="none" strike="noStrike" kern="1200" baseline="0" dirty="0" smtClean="0">
                          <a:solidFill>
                            <a:schemeClr val="lt1"/>
                          </a:solidFill>
                          <a:latin typeface="+mn-lt"/>
                          <a:ea typeface="+mn-ea"/>
                          <a:cs typeface="+mn-cs"/>
                        </a:rPr>
                        <a:t>72</a:t>
                      </a:r>
                    </a:p>
                    <a:p>
                      <a:r>
                        <a:rPr lang="en-US" sz="1800" b="1" i="0" u="none" strike="noStrike" kern="1200" baseline="0" dirty="0" smtClean="0">
                          <a:solidFill>
                            <a:schemeClr val="lt1"/>
                          </a:solidFill>
                          <a:latin typeface="+mn-lt"/>
                          <a:ea typeface="+mn-ea"/>
                          <a:cs typeface="+mn-cs"/>
                        </a:rPr>
                        <a:t>B  </a:t>
                      </a:r>
                      <a:r>
                        <a:rPr lang="en-US" sz="1800" b="0" i="0" u="none" strike="noStrike" kern="1200" baseline="0" dirty="0" smtClean="0">
                          <a:solidFill>
                            <a:schemeClr val="lt1"/>
                          </a:solidFill>
                          <a:latin typeface="+mn-lt"/>
                          <a:ea typeface="+mn-ea"/>
                          <a:cs typeface="+mn-cs"/>
                        </a:rPr>
                        <a:t>156</a:t>
                      </a:r>
                    </a:p>
                    <a:p>
                      <a:r>
                        <a:rPr lang="en-US" sz="1800" b="1" i="0" u="none" strike="noStrike" kern="1200" baseline="0" dirty="0" smtClean="0">
                          <a:solidFill>
                            <a:schemeClr val="lt1"/>
                          </a:solidFill>
                          <a:latin typeface="+mn-lt"/>
                          <a:ea typeface="+mn-ea"/>
                          <a:cs typeface="+mn-cs"/>
                        </a:rPr>
                        <a:t>C  </a:t>
                      </a:r>
                      <a:r>
                        <a:rPr lang="en-US" sz="1800" b="0" i="0" u="none" strike="noStrike" kern="1200" baseline="0" dirty="0" smtClean="0">
                          <a:solidFill>
                            <a:schemeClr val="lt1"/>
                          </a:solidFill>
                          <a:latin typeface="+mn-lt"/>
                          <a:ea typeface="+mn-ea"/>
                          <a:cs typeface="+mn-cs"/>
                        </a:rPr>
                        <a:t>36</a:t>
                      </a:r>
                    </a:p>
                    <a:p>
                      <a:r>
                        <a:rPr lang="en-US" sz="1800" b="1" i="0" u="none" strike="noStrike" kern="1200" baseline="0" dirty="0" smtClean="0">
                          <a:solidFill>
                            <a:schemeClr val="lt1"/>
                          </a:solidFill>
                          <a:latin typeface="+mn-lt"/>
                          <a:ea typeface="+mn-ea"/>
                          <a:cs typeface="+mn-cs"/>
                        </a:rPr>
                        <a:t>D  </a:t>
                      </a:r>
                      <a:r>
                        <a:rPr lang="en-US" sz="1800" b="0" i="0" u="none" strike="noStrike" kern="1200" baseline="0" dirty="0" smtClean="0">
                          <a:solidFill>
                            <a:schemeClr val="lt1"/>
                          </a:solidFill>
                          <a:latin typeface="+mn-lt"/>
                          <a:ea typeface="+mn-ea"/>
                          <a:cs typeface="+mn-cs"/>
                        </a:rPr>
                        <a:t>104</a:t>
                      </a:r>
                      <a:endParaRPr lang="en-US" dirty="0"/>
                    </a:p>
                  </a:txBody>
                  <a:tcPr/>
                </a:tc>
                <a:tc>
                  <a:txBody>
                    <a:bodyPr/>
                    <a:lstStyle/>
                    <a:p>
                      <a:r>
                        <a:rPr lang="en-US" sz="2800" dirty="0" smtClean="0"/>
                        <a:t>How</a:t>
                      </a:r>
                      <a:r>
                        <a:rPr lang="en-US" baseline="0" dirty="0" smtClean="0"/>
                        <a:t> do you get the correct solution?</a:t>
                      </a:r>
                      <a:endParaRPr lang="en-US" dirty="0"/>
                    </a:p>
                  </a:txBody>
                  <a:tcPr/>
                </a:tc>
              </a:tr>
              <a:tr h="3238500">
                <a:tc>
                  <a:txBody>
                    <a:bodyPr/>
                    <a:lstStyle/>
                    <a:p>
                      <a:r>
                        <a:rPr lang="en-US" sz="2800" dirty="0" smtClean="0"/>
                        <a:t>Why</a:t>
                      </a:r>
                      <a:r>
                        <a:rPr lang="en-US" dirty="0" smtClean="0"/>
                        <a:t> did so many students choose C?</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sp>
        <p:nvSpPr>
          <p:cNvPr id="7" name="Oval 6"/>
          <p:cNvSpPr/>
          <p:nvPr/>
        </p:nvSpPr>
        <p:spPr>
          <a:xfrm>
            <a:off x="3641502" y="2267755"/>
            <a:ext cx="930498" cy="38100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0" y="2070279"/>
            <a:ext cx="2286000" cy="1477328"/>
          </a:xfrm>
          <a:prstGeom prst="rect">
            <a:avLst/>
          </a:prstGeom>
          <a:noFill/>
        </p:spPr>
        <p:txBody>
          <a:bodyPr wrap="square" rtlCol="0">
            <a:spAutoFit/>
          </a:bodyPr>
          <a:lstStyle/>
          <a:p>
            <a:r>
              <a:rPr lang="en-US" dirty="0" smtClean="0">
                <a:solidFill>
                  <a:srgbClr val="FFFF00"/>
                </a:solidFill>
              </a:rPr>
              <a:t>R12 Item Analysis</a:t>
            </a:r>
          </a:p>
          <a:p>
            <a:pPr marL="342900" indent="-342900">
              <a:buAutoNum type="alphaUcPeriod"/>
            </a:pPr>
            <a:r>
              <a:rPr lang="en-US" dirty="0" smtClean="0">
                <a:solidFill>
                  <a:srgbClr val="FFFF00"/>
                </a:solidFill>
              </a:rPr>
              <a:t>5327  (49%)</a:t>
            </a:r>
          </a:p>
          <a:p>
            <a:pPr marL="342900" indent="-342900">
              <a:buAutoNum type="alphaUcPeriod"/>
            </a:pPr>
            <a:r>
              <a:rPr lang="en-US" dirty="0" smtClean="0">
                <a:solidFill>
                  <a:srgbClr val="FFFF00"/>
                </a:solidFill>
              </a:rPr>
              <a:t>543 (5%)</a:t>
            </a:r>
          </a:p>
          <a:p>
            <a:pPr marL="342900" indent="-342900">
              <a:buAutoNum type="alphaUcPeriod"/>
            </a:pPr>
            <a:r>
              <a:rPr lang="en-US" dirty="0" smtClean="0">
                <a:solidFill>
                  <a:srgbClr val="FFFF00"/>
                </a:solidFill>
              </a:rPr>
              <a:t>4580 (42%)</a:t>
            </a:r>
          </a:p>
          <a:p>
            <a:pPr marL="342900" indent="-342900">
              <a:buAutoNum type="alphaUcPeriod"/>
            </a:pPr>
            <a:r>
              <a:rPr lang="en-US" dirty="0" smtClean="0">
                <a:solidFill>
                  <a:srgbClr val="FFFF00"/>
                </a:solidFill>
              </a:rPr>
              <a:t>446 (4%)</a:t>
            </a:r>
            <a:endParaRPr lang="en-US" dirty="0">
              <a:solidFill>
                <a:srgbClr val="FFFF00"/>
              </a:solidFill>
            </a:endParaRPr>
          </a:p>
        </p:txBody>
      </p:sp>
    </p:spTree>
    <p:extLst>
      <p:ext uri="{BB962C8B-B14F-4D97-AF65-F5344CB8AC3E}">
        <p14:creationId xmlns:p14="http://schemas.microsoft.com/office/powerpoint/2010/main" val="325689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616" y="1279727"/>
            <a:ext cx="5400675" cy="484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4495800" y="3821668"/>
            <a:ext cx="1066800" cy="369332"/>
          </a:xfrm>
          <a:prstGeom prst="rect">
            <a:avLst/>
          </a:prstGeom>
          <a:noFill/>
        </p:spPr>
        <p:txBody>
          <a:bodyPr wrap="square" rtlCol="0">
            <a:spAutoFit/>
          </a:bodyPr>
          <a:lstStyle/>
          <a:p>
            <a:pPr marL="342900" indent="-342900">
              <a:buAutoNum type="alphaUcPeriod" startAt="6"/>
            </a:pPr>
            <a:r>
              <a:rPr lang="en-US" b="1" dirty="0" smtClean="0">
                <a:solidFill>
                  <a:srgbClr val="FF0000"/>
                </a:solidFill>
              </a:rPr>
              <a:t>43%</a:t>
            </a:r>
          </a:p>
        </p:txBody>
      </p:sp>
      <p:sp>
        <p:nvSpPr>
          <p:cNvPr id="10" name="Oval 9"/>
          <p:cNvSpPr/>
          <p:nvPr/>
        </p:nvSpPr>
        <p:spPr>
          <a:xfrm>
            <a:off x="6781800" y="2819400"/>
            <a:ext cx="252846" cy="22950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467600" y="3810000"/>
            <a:ext cx="1066800" cy="369332"/>
          </a:xfrm>
          <a:prstGeom prst="rect">
            <a:avLst/>
          </a:prstGeom>
          <a:noFill/>
        </p:spPr>
        <p:txBody>
          <a:bodyPr wrap="square" rtlCol="0">
            <a:spAutoFit/>
          </a:bodyPr>
          <a:lstStyle/>
          <a:p>
            <a:r>
              <a:rPr lang="en-US" b="1" dirty="0" smtClean="0">
                <a:solidFill>
                  <a:srgbClr val="FF0000"/>
                </a:solidFill>
              </a:rPr>
              <a:t>H. 30%</a:t>
            </a:r>
          </a:p>
        </p:txBody>
      </p:sp>
      <p:sp>
        <p:nvSpPr>
          <p:cNvPr id="12" name="TextBox 11"/>
          <p:cNvSpPr txBox="1"/>
          <p:nvPr/>
        </p:nvSpPr>
        <p:spPr>
          <a:xfrm>
            <a:off x="4572000" y="6119153"/>
            <a:ext cx="1066800" cy="369332"/>
          </a:xfrm>
          <a:prstGeom prst="rect">
            <a:avLst/>
          </a:prstGeom>
          <a:noFill/>
        </p:spPr>
        <p:txBody>
          <a:bodyPr wrap="square" rtlCol="0">
            <a:spAutoFit/>
          </a:bodyPr>
          <a:lstStyle/>
          <a:p>
            <a:r>
              <a:rPr lang="en-US" b="1" dirty="0" smtClean="0">
                <a:solidFill>
                  <a:srgbClr val="FF0000"/>
                </a:solidFill>
              </a:rPr>
              <a:t>G. 13%</a:t>
            </a:r>
          </a:p>
        </p:txBody>
      </p:sp>
      <p:sp>
        <p:nvSpPr>
          <p:cNvPr id="13" name="TextBox 12"/>
          <p:cNvSpPr txBox="1"/>
          <p:nvPr/>
        </p:nvSpPr>
        <p:spPr>
          <a:xfrm>
            <a:off x="7391400" y="6127952"/>
            <a:ext cx="1143000" cy="369332"/>
          </a:xfrm>
          <a:prstGeom prst="rect">
            <a:avLst/>
          </a:prstGeom>
          <a:noFill/>
        </p:spPr>
        <p:txBody>
          <a:bodyPr wrap="square" rtlCol="0">
            <a:spAutoFit/>
          </a:bodyPr>
          <a:lstStyle/>
          <a:p>
            <a:r>
              <a:rPr lang="en-US" b="1" dirty="0" smtClean="0">
                <a:solidFill>
                  <a:srgbClr val="FF0000"/>
                </a:solidFill>
              </a:rPr>
              <a:t>J.    13%</a:t>
            </a:r>
            <a:endParaRPr lang="en-US" b="1" dirty="0">
              <a:solidFill>
                <a:srgbClr val="FF0000"/>
              </a:solidFill>
            </a:endParaRPr>
          </a:p>
        </p:txBody>
      </p:sp>
      <p:sp>
        <p:nvSpPr>
          <p:cNvPr id="6" name="Content Placeholder 5"/>
          <p:cNvSpPr>
            <a:spLocks noGrp="1"/>
          </p:cNvSpPr>
          <p:nvPr>
            <p:ph idx="1"/>
          </p:nvPr>
        </p:nvSpPr>
        <p:spPr>
          <a:xfrm>
            <a:off x="152400" y="76200"/>
            <a:ext cx="3276600" cy="6049963"/>
          </a:xfrm>
        </p:spPr>
        <p:txBody>
          <a:bodyPr>
            <a:noAutofit/>
          </a:bodyPr>
          <a:lstStyle/>
          <a:p>
            <a:pPr marL="0" indent="0">
              <a:buNone/>
            </a:pPr>
            <a:r>
              <a:rPr lang="en-US" sz="1800" b="1" dirty="0" smtClean="0"/>
              <a:t>8</a:t>
            </a:r>
            <a:r>
              <a:rPr lang="en-US" sz="1800" b="1" baseline="30000" dirty="0" smtClean="0"/>
              <a:t>th</a:t>
            </a:r>
            <a:r>
              <a:rPr lang="en-US" sz="1800" b="1" dirty="0" smtClean="0"/>
              <a:t>  Grade STAAR 2013 Test item #18</a:t>
            </a:r>
          </a:p>
          <a:p>
            <a:r>
              <a:rPr lang="en-US" sz="1800" b="1" dirty="0" smtClean="0"/>
              <a:t>Content SE</a:t>
            </a:r>
            <a:r>
              <a:rPr lang="en-US" sz="1800" dirty="0"/>
              <a:t>: </a:t>
            </a:r>
            <a:r>
              <a:rPr lang="en-US" sz="1800" dirty="0">
                <a:solidFill>
                  <a:srgbClr val="00B050"/>
                </a:solidFill>
              </a:rPr>
              <a:t>8.04A - The student is expected to generate a different representation of data given </a:t>
            </a:r>
            <a:r>
              <a:rPr lang="en-US" sz="1800" dirty="0" smtClean="0">
                <a:solidFill>
                  <a:srgbClr val="00B050"/>
                </a:solidFill>
              </a:rPr>
              <a:t>another representation </a:t>
            </a:r>
            <a:r>
              <a:rPr lang="en-US" sz="1800" dirty="0">
                <a:solidFill>
                  <a:srgbClr val="00B050"/>
                </a:solidFill>
              </a:rPr>
              <a:t>of data (such as a table, graph, equation, or verbal description</a:t>
            </a:r>
            <a:r>
              <a:rPr lang="en-US" sz="1800" dirty="0" smtClean="0">
                <a:solidFill>
                  <a:srgbClr val="00B050"/>
                </a:solidFill>
              </a:rPr>
              <a:t>).</a:t>
            </a:r>
          </a:p>
          <a:p>
            <a:r>
              <a:rPr lang="en-US" sz="1800" b="1" dirty="0" smtClean="0"/>
              <a:t>Process SE</a:t>
            </a:r>
            <a:r>
              <a:rPr lang="en-US" sz="1800" dirty="0" smtClean="0"/>
              <a:t>: </a:t>
            </a:r>
            <a:r>
              <a:rPr lang="en-US" sz="1800" dirty="0">
                <a:solidFill>
                  <a:schemeClr val="accent4"/>
                </a:solidFill>
              </a:rPr>
              <a:t>8.15A - The student is expected to communicate mathematical ideas using language, efficient </a:t>
            </a:r>
            <a:r>
              <a:rPr lang="en-US" sz="1800" dirty="0" smtClean="0">
                <a:solidFill>
                  <a:schemeClr val="accent4"/>
                </a:solidFill>
              </a:rPr>
              <a:t>tools, appropriate </a:t>
            </a:r>
            <a:r>
              <a:rPr lang="en-US" sz="1800" dirty="0">
                <a:solidFill>
                  <a:schemeClr val="accent4"/>
                </a:solidFill>
              </a:rPr>
              <a:t>units, and graphical, numerical, physical, or algebraic mathematical models</a:t>
            </a:r>
            <a:endParaRPr lang="en-US" sz="1800" dirty="0" smtClean="0">
              <a:solidFill>
                <a:schemeClr val="accent4"/>
              </a:solidFill>
            </a:endParaRPr>
          </a:p>
        </p:txBody>
      </p:sp>
      <p:graphicFrame>
        <p:nvGraphicFramePr>
          <p:cNvPr id="14" name="Table 13"/>
          <p:cNvGraphicFramePr>
            <a:graphicFrameLocks noGrp="1"/>
          </p:cNvGraphicFramePr>
          <p:nvPr>
            <p:extLst>
              <p:ext uri="{D42A27DB-BD31-4B8C-83A1-F6EECF244321}">
                <p14:modId xmlns:p14="http://schemas.microsoft.com/office/powerpoint/2010/main" val="3233652425"/>
              </p:ext>
            </p:extLst>
          </p:nvPr>
        </p:nvGraphicFramePr>
        <p:xfrm>
          <a:off x="3496411" y="31016"/>
          <a:ext cx="5662614" cy="6477000"/>
        </p:xfrm>
        <a:graphic>
          <a:graphicData uri="http://schemas.openxmlformats.org/drawingml/2006/table">
            <a:tbl>
              <a:tblPr firstRow="1" bandRow="1">
                <a:tableStyleId>{5C22544A-7EE6-4342-B048-85BDC9FD1C3A}</a:tableStyleId>
              </a:tblPr>
              <a:tblGrid>
                <a:gridCol w="2831307"/>
                <a:gridCol w="2831307"/>
              </a:tblGrid>
              <a:tr h="3238500">
                <a:tc>
                  <a:txBody>
                    <a:bodyPr/>
                    <a:lstStyle/>
                    <a:p>
                      <a:endParaRPr lang="en-US" dirty="0"/>
                    </a:p>
                  </a:txBody>
                  <a:tcPr/>
                </a:tc>
                <a:tc>
                  <a:txBody>
                    <a:bodyPr/>
                    <a:lstStyle/>
                    <a:p>
                      <a:r>
                        <a:rPr lang="en-US" sz="2800" dirty="0" smtClean="0"/>
                        <a:t>How</a:t>
                      </a:r>
                      <a:r>
                        <a:rPr lang="en-US" baseline="0" dirty="0" smtClean="0"/>
                        <a:t> do you get the correct solution?</a:t>
                      </a:r>
                      <a:endParaRPr lang="en-US" dirty="0"/>
                    </a:p>
                  </a:txBody>
                  <a:tcPr/>
                </a:tc>
              </a:tr>
              <a:tr h="3238500">
                <a:tc>
                  <a:txBody>
                    <a:bodyPr/>
                    <a:lstStyle/>
                    <a:p>
                      <a:r>
                        <a:rPr lang="en-US" sz="2800" dirty="0" smtClean="0"/>
                        <a:t>Why</a:t>
                      </a:r>
                      <a:r>
                        <a:rPr lang="en-US" dirty="0" smtClean="0"/>
                        <a:t> did so many students choose H?</a:t>
                      </a:r>
                      <a:endParaRPr lang="en-US" dirty="0"/>
                    </a:p>
                  </a:txBody>
                  <a:tcPr/>
                </a:tc>
                <a:tc>
                  <a:txBody>
                    <a:bodyPr/>
                    <a:lstStyle/>
                    <a:p>
                      <a:r>
                        <a:rPr lang="en-US" sz="2800" dirty="0" smtClean="0"/>
                        <a:t>TEST</a:t>
                      </a:r>
                      <a:r>
                        <a:rPr lang="en-US" sz="2800" baseline="0" dirty="0" smtClean="0"/>
                        <a:t> TIP</a:t>
                      </a:r>
                      <a:r>
                        <a:rPr lang="en-US" baseline="0" dirty="0" smtClean="0"/>
                        <a:t> so we don’t make that mistake on future questions.</a:t>
                      </a:r>
                      <a:endParaRPr lang="en-US" dirty="0"/>
                    </a:p>
                  </a:txBody>
                  <a:tcPr/>
                </a:tc>
              </a:tr>
            </a:tbl>
          </a:graphicData>
        </a:graphic>
      </p:graphicFrame>
      <p:sp>
        <p:nvSpPr>
          <p:cNvPr id="15" name="TextBox 14"/>
          <p:cNvSpPr txBox="1"/>
          <p:nvPr/>
        </p:nvSpPr>
        <p:spPr>
          <a:xfrm>
            <a:off x="3708103" y="1981200"/>
            <a:ext cx="1191655" cy="1292662"/>
          </a:xfrm>
          <a:prstGeom prst="rect">
            <a:avLst/>
          </a:prstGeom>
          <a:noFill/>
        </p:spPr>
        <p:txBody>
          <a:bodyPr wrap="square" rtlCol="0">
            <a:spAutoFit/>
          </a:bodyPr>
          <a:lstStyle/>
          <a:p>
            <a:r>
              <a:rPr lang="en-US" dirty="0" smtClean="0">
                <a:solidFill>
                  <a:srgbClr val="FFFF00"/>
                </a:solidFill>
              </a:rPr>
              <a:t>R12 Item </a:t>
            </a:r>
            <a:r>
              <a:rPr lang="en-US" sz="1200" dirty="0" smtClean="0">
                <a:solidFill>
                  <a:srgbClr val="FF0000"/>
                </a:solidFill>
              </a:rPr>
              <a:t>Analysis</a:t>
            </a:r>
          </a:p>
          <a:p>
            <a:pPr marL="342900" indent="-342900">
              <a:buAutoNum type="alphaUcPeriod" startAt="6"/>
            </a:pPr>
            <a:r>
              <a:rPr lang="en-US" sz="1200" dirty="0" smtClean="0">
                <a:solidFill>
                  <a:srgbClr val="FF0000"/>
                </a:solidFill>
              </a:rPr>
              <a:t>43%</a:t>
            </a:r>
          </a:p>
          <a:p>
            <a:pPr marL="342900" indent="-342900">
              <a:buAutoNum type="alphaUcPeriod" startAt="6"/>
            </a:pPr>
            <a:r>
              <a:rPr lang="en-US" sz="1200" dirty="0" smtClean="0">
                <a:solidFill>
                  <a:srgbClr val="FF0000"/>
                </a:solidFill>
              </a:rPr>
              <a:t>13%</a:t>
            </a:r>
          </a:p>
          <a:p>
            <a:pPr marL="342900" indent="-342900">
              <a:buAutoNum type="alphaUcPeriod" startAt="6"/>
            </a:pPr>
            <a:r>
              <a:rPr lang="en-US" sz="1200" dirty="0" smtClean="0">
                <a:solidFill>
                  <a:srgbClr val="FF0000"/>
                </a:solidFill>
              </a:rPr>
              <a:t>30%</a:t>
            </a:r>
          </a:p>
          <a:p>
            <a:r>
              <a:rPr lang="en-US" sz="1200" dirty="0" smtClean="0">
                <a:solidFill>
                  <a:srgbClr val="FF0000"/>
                </a:solidFill>
              </a:rPr>
              <a:t>J.     13%</a:t>
            </a:r>
            <a:endParaRPr lang="en-US" sz="1200" dirty="0">
              <a:solidFill>
                <a:srgbClr val="FF0000"/>
              </a:solidFill>
            </a:endParaRPr>
          </a:p>
        </p:txBody>
      </p:sp>
      <p:pic>
        <p:nvPicPr>
          <p:cNvPr id="1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52007" y="249382"/>
            <a:ext cx="2295502" cy="2060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Oval 16"/>
          <p:cNvSpPr/>
          <p:nvPr/>
        </p:nvSpPr>
        <p:spPr>
          <a:xfrm>
            <a:off x="4994564" y="837291"/>
            <a:ext cx="252846" cy="22950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515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P spid="13" grpId="0"/>
      <p:bldP spid="15" grpId="0"/>
      <p:bldP spid="1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2390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2743200" y="5313218"/>
            <a:ext cx="1524000" cy="1371600"/>
          </a:xfrm>
          <a:solidFill>
            <a:schemeClr val="accent5">
              <a:lumMod val="60000"/>
              <a:lumOff val="40000"/>
            </a:schemeClr>
          </a:solidFill>
        </p:spPr>
        <p:txBody>
          <a:bodyPr/>
          <a:lstStyle/>
          <a:p>
            <a:r>
              <a:rPr lang="en-US" dirty="0" smtClean="0"/>
              <a:t>37% state-wide</a:t>
            </a:r>
            <a:endParaRPr lang="en-US" dirty="0"/>
          </a:p>
        </p:txBody>
      </p:sp>
      <p:sp>
        <p:nvSpPr>
          <p:cNvPr id="7" name="Oval 6"/>
          <p:cNvSpPr/>
          <p:nvPr/>
        </p:nvSpPr>
        <p:spPr>
          <a:xfrm>
            <a:off x="228600" y="6172200"/>
            <a:ext cx="533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p:cNvSpPr>
            <a:spLocks noGrp="1"/>
          </p:cNvSpPr>
          <p:nvPr>
            <p:ph type="body" sz="half" idx="2"/>
          </p:nvPr>
        </p:nvSpPr>
        <p:spPr>
          <a:xfrm>
            <a:off x="6096000" y="914400"/>
            <a:ext cx="2667000" cy="5791200"/>
          </a:xfrm>
        </p:spPr>
        <p:txBody>
          <a:bodyPr>
            <a:normAutofit/>
          </a:bodyPr>
          <a:lstStyle/>
          <a:p>
            <a:r>
              <a:rPr lang="en-US" sz="2400" dirty="0" smtClean="0">
                <a:solidFill>
                  <a:srgbClr val="FF0000"/>
                </a:solidFill>
              </a:rPr>
              <a:t>If we </a:t>
            </a:r>
            <a:r>
              <a:rPr lang="en-US" sz="2400" u="sng" dirty="0" smtClean="0">
                <a:solidFill>
                  <a:srgbClr val="FF0000"/>
                </a:solidFill>
              </a:rPr>
              <a:t>Flip the Question</a:t>
            </a:r>
            <a:r>
              <a:rPr lang="en-US" sz="2400" dirty="0" smtClean="0">
                <a:solidFill>
                  <a:srgbClr val="FF0000"/>
                </a:solidFill>
              </a:rPr>
              <a:t>:</a:t>
            </a:r>
          </a:p>
          <a:p>
            <a:endParaRPr lang="en-US" dirty="0" smtClean="0"/>
          </a:p>
          <a:p>
            <a:endParaRPr lang="en-US" dirty="0"/>
          </a:p>
          <a:p>
            <a:r>
              <a:rPr lang="en-US" sz="2400" dirty="0" smtClean="0">
                <a:solidFill>
                  <a:schemeClr val="tx2"/>
                </a:solidFill>
              </a:rPr>
              <a:t>Points P, S, and W are the only coordinates that satisfy given inequality conditions. What might those conditions be?</a:t>
            </a:r>
            <a:endParaRPr lang="en-US" sz="2400" dirty="0">
              <a:solidFill>
                <a:schemeClr val="tx2"/>
              </a:solidFill>
            </a:endParaRPr>
          </a:p>
        </p:txBody>
      </p:sp>
      <p:sp>
        <p:nvSpPr>
          <p:cNvPr id="8" name="Explosion 1 7"/>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3</a:t>
            </a:r>
            <a:endParaRPr lang="en-US" sz="8800" dirty="0"/>
          </a:p>
        </p:txBody>
      </p:sp>
    </p:spTree>
    <p:extLst>
      <p:ext uri="{BB962C8B-B14F-4D97-AF65-F5344CB8AC3E}">
        <p14:creationId xmlns:p14="http://schemas.microsoft.com/office/powerpoint/2010/main" val="53839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left)">
                                      <p:cBhvr>
                                        <p:cTn id="11" dur="20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2000"/>
                                        <p:tgtEl>
                                          <p:spTgt spid="6">
                                            <p:txEl>
                                              <p:pRg st="0" end="0"/>
                                            </p:txEl>
                                          </p:spTgt>
                                        </p:tgtEl>
                                      </p:cBhvr>
                                    </p:animEffect>
                                    <p:anim calcmode="lin" valueType="num">
                                      <p:cBhvr>
                                        <p:cTn id="28"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29"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2000"/>
                                        <p:tgtEl>
                                          <p:spTgt spid="6">
                                            <p:txEl>
                                              <p:pRg st="3" end="3"/>
                                            </p:txEl>
                                          </p:spTgt>
                                        </p:tgtEl>
                                      </p:cBhvr>
                                    </p:animEffect>
                                    <p:anim calcmode="lin" valueType="num">
                                      <p:cBhvr>
                                        <p:cTn id="35" dur="2000" fill="hold"/>
                                        <p:tgtEl>
                                          <p:spTgt spid="6">
                                            <p:txEl>
                                              <p:pRg st="3" end="3"/>
                                            </p:txEl>
                                          </p:spTgt>
                                        </p:tgtEl>
                                        <p:attrNameLst>
                                          <p:attrName>ppt_w</p:attrName>
                                        </p:attrNameLst>
                                      </p:cBhvr>
                                      <p:tavLst>
                                        <p:tav tm="0" fmla="#ppt_w*sin(2.5*pi*$)">
                                          <p:val>
                                            <p:fltVal val="0"/>
                                          </p:val>
                                        </p:tav>
                                        <p:tav tm="100000">
                                          <p:val>
                                            <p:fltVal val="1"/>
                                          </p:val>
                                        </p:tav>
                                      </p:tavLst>
                                    </p:anim>
                                    <p:anim calcmode="lin" valueType="num">
                                      <p:cBhvr>
                                        <p:cTn id="36" dur="2000" fill="hold"/>
                                        <p:tgtEl>
                                          <p:spTgt spid="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6" grpId="0" build="p"/>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Content Placeholder 4"/>
          <p:cNvSpPr>
            <a:spLocks noGrp="1"/>
          </p:cNvSpPr>
          <p:nvPr>
            <p:ph idx="1"/>
          </p:nvPr>
        </p:nvSpPr>
        <p:spPr>
          <a:xfrm>
            <a:off x="200025" y="1600200"/>
            <a:ext cx="8788400" cy="1944688"/>
          </a:xfrm>
        </p:spPr>
        <p:txBody>
          <a:bodyPr>
            <a:normAutofit/>
          </a:bodyPr>
          <a:lstStyle/>
          <a:p>
            <a:pPr algn="ctr" eaLnBrk="1" hangingPunct="1">
              <a:spcAft>
                <a:spcPts val="2400"/>
              </a:spcAft>
              <a:buFont typeface="Arial" charset="0"/>
              <a:buNone/>
            </a:pPr>
            <a:r>
              <a:rPr lang="en-US" sz="3200" b="1" dirty="0" smtClean="0">
                <a:solidFill>
                  <a:srgbClr val="FF6600"/>
                </a:solidFill>
                <a:effectLst>
                  <a:outerShdw blurRad="38100" dist="38100" dir="2700000" algn="tl">
                    <a:srgbClr val="C0C0C0"/>
                  </a:outerShdw>
                </a:effectLst>
              </a:rPr>
              <a:t>Flip the Question</a:t>
            </a:r>
          </a:p>
          <a:p>
            <a:pPr algn="ctr" eaLnBrk="1" hangingPunct="1">
              <a:spcAft>
                <a:spcPts val="2400"/>
              </a:spcAft>
              <a:buFont typeface="Arial" charset="0"/>
              <a:buNone/>
            </a:pPr>
            <a:r>
              <a:rPr lang="en-US" sz="3200" i="1" dirty="0" smtClean="0"/>
              <a:t>What is the greatest common factor</a:t>
            </a:r>
            <a:br>
              <a:rPr lang="en-US" sz="3200" i="1" dirty="0" smtClean="0"/>
            </a:br>
            <a:r>
              <a:rPr lang="en-US" sz="3200" i="1" dirty="0" smtClean="0"/>
              <a:t>of 40 and 12?</a:t>
            </a:r>
            <a:r>
              <a:rPr lang="en-US" sz="3200" dirty="0" smtClean="0"/>
              <a:t> </a:t>
            </a:r>
          </a:p>
        </p:txBody>
      </p:sp>
      <p:sp>
        <p:nvSpPr>
          <p:cNvPr id="88066" name="Title 3"/>
          <p:cNvSpPr>
            <a:spLocks noGrp="1"/>
          </p:cNvSpPr>
          <p:nvPr>
            <p:ph type="title"/>
          </p:nvPr>
        </p:nvSpPr>
        <p:spPr/>
        <p:txBody>
          <a:bodyPr/>
          <a:lstStyle/>
          <a:p>
            <a:pPr eaLnBrk="1" hangingPunct="1"/>
            <a:r>
              <a:rPr lang="en-US" smtClean="0">
                <a:latin typeface="Academy Engraved LET" charset="0"/>
              </a:rPr>
              <a:t>Questions in Math Tasks</a:t>
            </a:r>
          </a:p>
        </p:txBody>
      </p:sp>
      <p:sp>
        <p:nvSpPr>
          <p:cNvPr id="4" name="TextBox 3"/>
          <p:cNvSpPr txBox="1"/>
          <p:nvPr/>
        </p:nvSpPr>
        <p:spPr>
          <a:xfrm>
            <a:off x="995238" y="4476711"/>
            <a:ext cx="7117012" cy="1354217"/>
          </a:xfrm>
          <a:prstGeom prst="rect">
            <a:avLst/>
          </a:prstGeom>
          <a:noFill/>
        </p:spPr>
        <p:txBody>
          <a:bodyPr wrap="none" anchor="ct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sz="3200" b="1" i="1" dirty="0">
                <a:solidFill>
                  <a:srgbClr val="FF6600"/>
                </a:solidFill>
                <a:latin typeface="Gill Sans MT" charset="0"/>
              </a:rPr>
              <a:t>Name a possible pair of </a:t>
            </a:r>
            <a:r>
              <a:rPr lang="en-US" sz="3200" b="1" i="1" dirty="0" smtClean="0">
                <a:solidFill>
                  <a:srgbClr val="FF6600"/>
                </a:solidFill>
                <a:latin typeface="Gill Sans MT" charset="0"/>
              </a:rPr>
              <a:t>numbers with</a:t>
            </a:r>
            <a:endParaRPr lang="en-US" sz="3200" b="1" i="1" dirty="0">
              <a:solidFill>
                <a:srgbClr val="FF6600"/>
              </a:solidFill>
              <a:latin typeface="Gill Sans MT" charset="0"/>
            </a:endParaRPr>
          </a:p>
          <a:p>
            <a:pPr algn="ctr" eaLnBrk="1" hangingPunct="1"/>
            <a:r>
              <a:rPr lang="en-US" sz="3200" b="1" i="1" dirty="0">
                <a:solidFill>
                  <a:srgbClr val="FF6600"/>
                </a:solidFill>
                <a:latin typeface="Gill Sans MT" charset="0"/>
              </a:rPr>
              <a:t> a</a:t>
            </a:r>
            <a:r>
              <a:rPr lang="en-US" sz="3200" b="1" i="1" dirty="0" smtClean="0">
                <a:solidFill>
                  <a:srgbClr val="FF6600"/>
                </a:solidFill>
                <a:latin typeface="Gill Sans MT" charset="0"/>
              </a:rPr>
              <a:t> </a:t>
            </a:r>
            <a:r>
              <a:rPr lang="en-US" sz="3200" b="1" i="1" dirty="0">
                <a:solidFill>
                  <a:srgbClr val="FF6600"/>
                </a:solidFill>
                <a:latin typeface="Gill Sans MT" charset="0"/>
              </a:rPr>
              <a:t>greatest common factor of </a:t>
            </a:r>
            <a:r>
              <a:rPr lang="en-US" sz="3200" b="1" i="1" dirty="0">
                <a:solidFill>
                  <a:srgbClr val="FF6600"/>
                </a:solidFill>
              </a:rPr>
              <a:t>4</a:t>
            </a:r>
            <a:r>
              <a:rPr lang="en-US" sz="3200" b="1" i="1" dirty="0" smtClean="0">
                <a:solidFill>
                  <a:srgbClr val="FF6600"/>
                </a:solidFill>
                <a:latin typeface="Gill Sans MT" charset="0"/>
              </a:rPr>
              <a:t> </a:t>
            </a:r>
            <a:r>
              <a:rPr lang="en-US" sz="3200" b="1" i="1" dirty="0">
                <a:solidFill>
                  <a:srgbClr val="FF6600"/>
                </a:solidFill>
                <a:latin typeface="Gill Sans MT" charset="0"/>
              </a:rPr>
              <a:t>.</a:t>
            </a:r>
          </a:p>
          <a:p>
            <a:pPr algn="ctr" eaLnBrk="1" hangingPunct="1"/>
            <a:endParaRPr lang="en-US" sz="1800" dirty="0">
              <a:solidFill>
                <a:srgbClr val="FFFF00"/>
              </a:solidFill>
            </a:endParaRPr>
          </a:p>
        </p:txBody>
      </p:sp>
    </p:spTree>
    <p:extLst>
      <p:ext uri="{BB962C8B-B14F-4D97-AF65-F5344CB8AC3E}">
        <p14:creationId xmlns:p14="http://schemas.microsoft.com/office/powerpoint/2010/main" val="5434519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mph" presetSubtype="0" fill="hold" grpId="0" nodeType="clickEffect">
                                  <p:stCondLst>
                                    <p:cond delay="0"/>
                                  </p:stCondLst>
                                  <p:childTnLst>
                                    <p:animRot by="21600000">
                                      <p:cBhvr>
                                        <p:cTn id="6" dur="2000" fill="hold"/>
                                        <p:tgtEl>
                                          <p:spTgt spid="57347">
                                            <p:txEl>
                                              <p:pRg st="0" end="0"/>
                                            </p:txEl>
                                          </p:spTgt>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57347">
                                            <p:txEl>
                                              <p:pRg st="1" end="1"/>
                                            </p:txEl>
                                          </p:spTgt>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allAtOnce"/>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endParaRPr lang="en-US" dirty="0"/>
          </a:p>
        </p:txBody>
      </p:sp>
      <p:sp>
        <p:nvSpPr>
          <p:cNvPr id="4" name="Title 3"/>
          <p:cNvSpPr>
            <a:spLocks noGrp="1"/>
          </p:cNvSpPr>
          <p:nvPr>
            <p:ph type="title"/>
          </p:nvPr>
        </p:nvSpPr>
        <p:spPr>
          <a:xfrm>
            <a:off x="2590800" y="3886200"/>
            <a:ext cx="1524000" cy="1371600"/>
          </a:xfrm>
          <a:solidFill>
            <a:schemeClr val="accent5">
              <a:lumMod val="60000"/>
              <a:lumOff val="40000"/>
            </a:schemeClr>
          </a:solidFill>
        </p:spPr>
        <p:txBody>
          <a:bodyPr/>
          <a:lstStyle/>
          <a:p>
            <a:r>
              <a:rPr lang="en-US" dirty="0" smtClean="0"/>
              <a:t>41% state-wide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45" y="190500"/>
            <a:ext cx="8671296"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5"/>
          <p:cNvSpPr>
            <a:spLocks noGrp="1"/>
          </p:cNvSpPr>
          <p:nvPr>
            <p:ph type="body" sz="half" idx="2"/>
          </p:nvPr>
        </p:nvSpPr>
        <p:spPr>
          <a:xfrm>
            <a:off x="6096000" y="1066800"/>
            <a:ext cx="2667000" cy="5791200"/>
          </a:xfrm>
        </p:spPr>
        <p:txBody>
          <a:bodyPr>
            <a:normAutofit/>
          </a:bodyPr>
          <a:lstStyle/>
          <a:p>
            <a:r>
              <a:rPr lang="en-US" sz="2400" dirty="0" smtClean="0">
                <a:solidFill>
                  <a:srgbClr val="FF0000"/>
                </a:solidFill>
              </a:rPr>
              <a:t>Your turn…If we </a:t>
            </a:r>
            <a:r>
              <a:rPr lang="en-US" sz="2400" u="sng" dirty="0" smtClean="0">
                <a:solidFill>
                  <a:srgbClr val="FF0000"/>
                </a:solidFill>
              </a:rPr>
              <a:t>Flip the Question</a:t>
            </a:r>
            <a:r>
              <a:rPr lang="en-US" sz="2400" dirty="0" smtClean="0">
                <a:solidFill>
                  <a:srgbClr val="FF0000"/>
                </a:solidFill>
              </a:rPr>
              <a:t>:</a:t>
            </a:r>
          </a:p>
          <a:p>
            <a:endParaRPr lang="en-US" dirty="0" smtClean="0"/>
          </a:p>
          <a:p>
            <a:endParaRPr lang="en-US" dirty="0"/>
          </a:p>
          <a:p>
            <a:r>
              <a:rPr lang="en-US" sz="2400" dirty="0" smtClean="0">
                <a:solidFill>
                  <a:schemeClr val="tx2"/>
                </a:solidFill>
              </a:rPr>
              <a:t>Juanita covered the outside of a rectangular prism with 42 ft</a:t>
            </a:r>
            <a:r>
              <a:rPr lang="en-US" sz="2400" baseline="30000" dirty="0" smtClean="0">
                <a:solidFill>
                  <a:schemeClr val="tx2"/>
                </a:solidFill>
              </a:rPr>
              <a:t>2</a:t>
            </a:r>
            <a:r>
              <a:rPr lang="en-US" sz="2400" dirty="0" smtClean="0">
                <a:solidFill>
                  <a:schemeClr val="tx2"/>
                </a:solidFill>
              </a:rPr>
              <a:t> gift paper. What might its dimensions have been?</a:t>
            </a:r>
            <a:endParaRPr lang="en-US" sz="2400" dirty="0">
              <a:solidFill>
                <a:schemeClr val="tx2"/>
              </a:solidFill>
            </a:endParaRPr>
          </a:p>
        </p:txBody>
      </p:sp>
      <p:sp>
        <p:nvSpPr>
          <p:cNvPr id="7" name="Oval 6"/>
          <p:cNvSpPr/>
          <p:nvPr/>
        </p:nvSpPr>
        <p:spPr>
          <a:xfrm>
            <a:off x="502227" y="1801091"/>
            <a:ext cx="533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193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2000"/>
                                        <p:tgtEl>
                                          <p:spTgt spid="6">
                                            <p:txEl>
                                              <p:pRg st="0" end="0"/>
                                            </p:txEl>
                                          </p:spTgt>
                                        </p:tgtEl>
                                      </p:cBhvr>
                                    </p:animEffect>
                                    <p:anim calcmode="lin" valueType="num">
                                      <p:cBhvr>
                                        <p:cTn id="26"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2000"/>
                                        <p:tgtEl>
                                          <p:spTgt spid="6">
                                            <p:txEl>
                                              <p:pRg st="3" end="3"/>
                                            </p:txEl>
                                          </p:spTgt>
                                        </p:tgtEl>
                                      </p:cBhvr>
                                    </p:animEffect>
                                    <p:anim calcmode="lin" valueType="num">
                                      <p:cBhvr>
                                        <p:cTn id="33" dur="2000" fill="hold"/>
                                        <p:tgtEl>
                                          <p:spTgt spid="6">
                                            <p:txEl>
                                              <p:pRg st="3" end="3"/>
                                            </p:txEl>
                                          </p:spTgt>
                                        </p:tgtEl>
                                        <p:attrNameLst>
                                          <p:attrName>ppt_w</p:attrName>
                                        </p:attrNameLst>
                                      </p:cBhvr>
                                      <p:tavLst>
                                        <p:tav tm="0" fmla="#ppt_w*sin(2.5*pi*$)">
                                          <p:val>
                                            <p:fltVal val="0"/>
                                          </p:val>
                                        </p:tav>
                                        <p:tav tm="100000">
                                          <p:val>
                                            <p:fltVal val="1"/>
                                          </p:val>
                                        </p:tav>
                                      </p:tavLst>
                                    </p:anim>
                                    <p:anim calcmode="lin" valueType="num">
                                      <p:cBhvr>
                                        <p:cTn id="34" dur="2000" fill="hold"/>
                                        <p:tgtEl>
                                          <p:spTgt spid="6">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build="p"/>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Answers Away!</a:t>
            </a:r>
            <a:endParaRPr lang="en-US" dirty="0"/>
          </a:p>
        </p:txBody>
      </p:sp>
      <p:sp>
        <p:nvSpPr>
          <p:cNvPr id="3" name="Subtitle 2"/>
          <p:cNvSpPr>
            <a:spLocks noGrp="1"/>
          </p:cNvSpPr>
          <p:nvPr>
            <p:ph type="subTitle" idx="1"/>
          </p:nvPr>
        </p:nvSpPr>
        <p:spPr/>
        <p:txBody>
          <a:bodyPr/>
          <a:lstStyle/>
          <a:p>
            <a:r>
              <a:rPr lang="en-US" dirty="0" smtClean="0"/>
              <a:t>Having students create multiple choice answers for released STAAR questions</a:t>
            </a:r>
            <a:endParaRPr lang="en-US" dirty="0"/>
          </a:p>
        </p:txBody>
      </p:sp>
      <p:sp>
        <p:nvSpPr>
          <p:cNvPr id="4" name="Explosion 1 3"/>
          <p:cNvSpPr/>
          <p:nvPr/>
        </p:nvSpPr>
        <p:spPr>
          <a:xfrm>
            <a:off x="228600" y="533400"/>
            <a:ext cx="8686800" cy="5638800"/>
          </a:xfrm>
          <a:prstGeom prst="irregularSeal1">
            <a:avLst/>
          </a:pr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800" dirty="0" smtClean="0"/>
              <a:t>Strategy 4</a:t>
            </a:r>
            <a:endParaRPr lang="en-US" sz="8800" dirty="0"/>
          </a:p>
        </p:txBody>
      </p:sp>
    </p:spTree>
    <p:extLst>
      <p:ext uri="{BB962C8B-B14F-4D97-AF65-F5344CB8AC3E}">
        <p14:creationId xmlns:p14="http://schemas.microsoft.com/office/powerpoint/2010/main" val="55300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33" y="152400"/>
            <a:ext cx="8124825" cy="407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55" y="2590800"/>
            <a:ext cx="9144000" cy="3046988"/>
          </a:xfrm>
          <a:prstGeom prst="rect">
            <a:avLst/>
          </a:prstGeom>
          <a:solidFill>
            <a:schemeClr val="bg1"/>
          </a:solidFill>
        </p:spPr>
        <p:txBody>
          <a:bodyPr wrap="square" rtlCol="0">
            <a:spAutoFit/>
          </a:bodyPr>
          <a:lstStyle/>
          <a:p>
            <a:r>
              <a:rPr lang="en-US" sz="2400" dirty="0" smtClean="0"/>
              <a:t>Teachers provide students the test questions without the answer choices.</a:t>
            </a:r>
          </a:p>
          <a:p>
            <a:endParaRPr lang="en-US" sz="2400" dirty="0"/>
          </a:p>
          <a:p>
            <a:r>
              <a:rPr lang="en-US" sz="2400" dirty="0" smtClean="0"/>
              <a:t>Students create answer choices for the problem.</a:t>
            </a:r>
          </a:p>
          <a:p>
            <a:endParaRPr lang="en-US" sz="2400" dirty="0"/>
          </a:p>
          <a:p>
            <a:r>
              <a:rPr lang="en-US" sz="2400" dirty="0" smtClean="0"/>
              <a:t>Students provide rationale for each of their answer choices.</a:t>
            </a:r>
          </a:p>
          <a:p>
            <a:endParaRPr lang="en-US" sz="2400" dirty="0"/>
          </a:p>
          <a:p>
            <a:r>
              <a:rPr lang="en-US" sz="2400" dirty="0" smtClean="0"/>
              <a:t>Students compare their answer choices to the answers from the STAAR.</a:t>
            </a:r>
          </a:p>
        </p:txBody>
      </p:sp>
    </p:spTree>
    <p:extLst>
      <p:ext uri="{BB962C8B-B14F-4D97-AF65-F5344CB8AC3E}">
        <p14:creationId xmlns:p14="http://schemas.microsoft.com/office/powerpoint/2010/main" val="322753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888124"/>
            <a:ext cx="878525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0" y="1905000"/>
            <a:ext cx="9144000" cy="3046988"/>
          </a:xfrm>
          <a:prstGeom prst="rect">
            <a:avLst/>
          </a:prstGeom>
          <a:solidFill>
            <a:schemeClr val="bg1"/>
          </a:solidFill>
        </p:spPr>
        <p:txBody>
          <a:bodyPr wrap="square" rtlCol="0">
            <a:spAutoFit/>
          </a:bodyPr>
          <a:lstStyle/>
          <a:p>
            <a:r>
              <a:rPr lang="en-US" sz="2400" dirty="0" smtClean="0"/>
              <a:t>Teachers provide students the test questions without the answer choices.</a:t>
            </a:r>
          </a:p>
          <a:p>
            <a:endParaRPr lang="en-US" sz="2400" dirty="0"/>
          </a:p>
          <a:p>
            <a:r>
              <a:rPr lang="en-US" sz="2400" dirty="0" smtClean="0"/>
              <a:t>Students create answer choices for the problem.</a:t>
            </a:r>
          </a:p>
          <a:p>
            <a:endParaRPr lang="en-US" sz="2400" dirty="0"/>
          </a:p>
          <a:p>
            <a:r>
              <a:rPr lang="en-US" sz="2400" dirty="0" smtClean="0"/>
              <a:t>Students provide rationale for each of their answer choices.</a:t>
            </a:r>
          </a:p>
          <a:p>
            <a:endParaRPr lang="en-US" sz="2400" dirty="0"/>
          </a:p>
          <a:p>
            <a:r>
              <a:rPr lang="en-US" sz="2400" dirty="0" smtClean="0"/>
              <a:t>Students compare their answer choices to the answers from the STAAR.</a:t>
            </a:r>
          </a:p>
        </p:txBody>
      </p:sp>
    </p:spTree>
    <p:extLst>
      <p:ext uri="{BB962C8B-B14F-4D97-AF65-F5344CB8AC3E}">
        <p14:creationId xmlns:p14="http://schemas.microsoft.com/office/powerpoint/2010/main" val="3410910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5029200"/>
          </a:xfrm>
        </p:spPr>
        <p:txBody>
          <a:bodyPr>
            <a:normAutofit/>
          </a:bodyPr>
          <a:lstStyle/>
          <a:p>
            <a:r>
              <a:rPr lang="en-US" dirty="0"/>
              <a:t>Elementary </a:t>
            </a:r>
          </a:p>
          <a:p>
            <a:pPr lvl="1"/>
            <a:r>
              <a:rPr lang="en-US" dirty="0"/>
              <a:t>3</a:t>
            </a:r>
            <a:r>
              <a:rPr lang="en-US" baseline="30000" dirty="0"/>
              <a:t>rd</a:t>
            </a:r>
            <a:r>
              <a:rPr lang="en-US" dirty="0"/>
              <a:t> grade – Reading, Math</a:t>
            </a:r>
          </a:p>
          <a:p>
            <a:pPr lvl="1"/>
            <a:r>
              <a:rPr lang="en-US" dirty="0"/>
              <a:t>4</a:t>
            </a:r>
            <a:r>
              <a:rPr lang="en-US" baseline="30000" dirty="0"/>
              <a:t>th</a:t>
            </a:r>
            <a:r>
              <a:rPr lang="en-US" dirty="0"/>
              <a:t> grade – Reading, Math, Writing</a:t>
            </a:r>
          </a:p>
          <a:p>
            <a:pPr lvl="1"/>
            <a:r>
              <a:rPr lang="en-US" dirty="0"/>
              <a:t>5</a:t>
            </a:r>
            <a:r>
              <a:rPr lang="en-US" baseline="30000" dirty="0"/>
              <a:t>th</a:t>
            </a:r>
            <a:r>
              <a:rPr lang="en-US" dirty="0"/>
              <a:t> grade – Reading, Math, </a:t>
            </a:r>
            <a:r>
              <a:rPr lang="en-US" dirty="0" smtClean="0"/>
              <a:t>Science</a:t>
            </a:r>
          </a:p>
          <a:p>
            <a:pPr lvl="1"/>
            <a:r>
              <a:rPr lang="en-US" dirty="0" smtClean="0"/>
              <a:t>HB 866 – no waiver granted</a:t>
            </a:r>
            <a:endParaRPr lang="en-US" dirty="0"/>
          </a:p>
          <a:p>
            <a:r>
              <a:rPr lang="en-US" dirty="0" smtClean="0"/>
              <a:t>Secondary</a:t>
            </a:r>
          </a:p>
          <a:p>
            <a:pPr lvl="1"/>
            <a:r>
              <a:rPr lang="en-US" dirty="0" smtClean="0"/>
              <a:t>6</a:t>
            </a:r>
            <a:r>
              <a:rPr lang="en-US" baseline="30000" dirty="0" smtClean="0"/>
              <a:t>th</a:t>
            </a:r>
            <a:r>
              <a:rPr lang="en-US" dirty="0" smtClean="0"/>
              <a:t> grade – Reading, Math</a:t>
            </a:r>
          </a:p>
          <a:p>
            <a:pPr lvl="1"/>
            <a:r>
              <a:rPr lang="en-US" dirty="0" smtClean="0"/>
              <a:t>7</a:t>
            </a:r>
            <a:r>
              <a:rPr lang="en-US" baseline="30000" dirty="0" smtClean="0"/>
              <a:t>th</a:t>
            </a:r>
            <a:r>
              <a:rPr lang="en-US" dirty="0" smtClean="0"/>
              <a:t> grade – Reading, Math, Writing</a:t>
            </a:r>
          </a:p>
          <a:p>
            <a:pPr lvl="1"/>
            <a:r>
              <a:rPr lang="en-US" dirty="0" smtClean="0"/>
              <a:t>8</a:t>
            </a:r>
            <a:r>
              <a:rPr lang="en-US" baseline="30000" dirty="0" smtClean="0"/>
              <a:t>th</a:t>
            </a:r>
            <a:r>
              <a:rPr lang="en-US" dirty="0" smtClean="0"/>
              <a:t> grade – Reading, Math, Science, Social Studies</a:t>
            </a:r>
          </a:p>
          <a:p>
            <a:pPr lvl="1"/>
            <a:r>
              <a:rPr lang="en-US" dirty="0" smtClean="0"/>
              <a:t>End of course exams reduced to:  </a:t>
            </a:r>
          </a:p>
          <a:p>
            <a:pPr lvl="2"/>
            <a:r>
              <a:rPr lang="en-US" dirty="0" smtClean="0"/>
              <a:t>Algebra, Biology, US History, English I and II (New combined exam)</a:t>
            </a:r>
          </a:p>
          <a:p>
            <a:pPr marL="393192" lvl="1" indent="0">
              <a:buNone/>
            </a:pPr>
            <a:endParaRPr lang="en-US" dirty="0" smtClean="0"/>
          </a:p>
          <a:p>
            <a:pPr marL="393192" lvl="1" indent="0">
              <a:buNone/>
            </a:pPr>
            <a:endParaRPr lang="en-US" dirty="0"/>
          </a:p>
          <a:p>
            <a:pPr lvl="1"/>
            <a:endParaRPr lang="en-US" dirty="0" smtClean="0"/>
          </a:p>
        </p:txBody>
      </p:sp>
      <p:sp>
        <p:nvSpPr>
          <p:cNvPr id="3" name="Title 2"/>
          <p:cNvSpPr>
            <a:spLocks noGrp="1"/>
          </p:cNvSpPr>
          <p:nvPr>
            <p:ph type="title"/>
          </p:nvPr>
        </p:nvSpPr>
        <p:spPr/>
        <p:txBody>
          <a:bodyPr/>
          <a:lstStyle/>
          <a:p>
            <a:r>
              <a:rPr lang="en-US" dirty="0" smtClean="0"/>
              <a:t>Grades tested</a:t>
            </a:r>
            <a:endParaRPr lang="en-US" dirty="0"/>
          </a:p>
        </p:txBody>
      </p:sp>
      <p:pic>
        <p:nvPicPr>
          <p:cNvPr id="4" name="Content Placeholder 4" descr="esc12bwlogo_transparent.png"/>
          <p:cNvPicPr>
            <a:picLocks noChangeAspect="1"/>
          </p:cNvPicPr>
          <p:nvPr/>
        </p:nvPicPr>
        <p:blipFill>
          <a:blip r:embed="rId3" cstate="print"/>
          <a:stretch>
            <a:fillRect/>
          </a:stretch>
        </p:blipFill>
        <p:spPr>
          <a:xfrm>
            <a:off x="152400" y="6096001"/>
            <a:ext cx="1411940" cy="68580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you get this to the teacher???</a:t>
            </a:r>
            <a:endParaRPr lang="en-US" dirty="0"/>
          </a:p>
        </p:txBody>
      </p:sp>
      <p:sp>
        <p:nvSpPr>
          <p:cNvPr id="3" name="Content Placeholder 2"/>
          <p:cNvSpPr>
            <a:spLocks noGrp="1"/>
          </p:cNvSpPr>
          <p:nvPr>
            <p:ph idx="1"/>
          </p:nvPr>
        </p:nvSpPr>
        <p:spPr/>
        <p:txBody>
          <a:bodyPr>
            <a:normAutofit/>
          </a:bodyPr>
          <a:lstStyle/>
          <a:p>
            <a:r>
              <a:rPr lang="en-US" dirty="0" smtClean="0"/>
              <a:t>Model it</a:t>
            </a:r>
          </a:p>
          <a:p>
            <a:r>
              <a:rPr lang="en-US" dirty="0" smtClean="0"/>
              <a:t>Pass off the slides</a:t>
            </a:r>
          </a:p>
          <a:p>
            <a:r>
              <a:rPr lang="en-US" dirty="0" smtClean="0"/>
              <a:t>Join the PLC</a:t>
            </a:r>
          </a:p>
          <a:p>
            <a:r>
              <a:rPr lang="en-US" dirty="0" smtClean="0"/>
              <a:t>Focus on one strategy a month </a:t>
            </a:r>
          </a:p>
          <a:p>
            <a:r>
              <a:rPr lang="en-US" dirty="0"/>
              <a:t>H</a:t>
            </a:r>
            <a:r>
              <a:rPr lang="en-US" dirty="0" smtClean="0"/>
              <a:t>ave your teachers CHOOSE a strategy to try</a:t>
            </a:r>
          </a:p>
          <a:p>
            <a:r>
              <a:rPr lang="en-US" dirty="0" smtClean="0"/>
              <a:t>SEND THEM TO OUR TRAININGS!!</a:t>
            </a:r>
          </a:p>
          <a:p>
            <a:endParaRPr lang="en-US" dirty="0" smtClean="0"/>
          </a:p>
          <a:p>
            <a:pPr lvl="1"/>
            <a:r>
              <a:rPr lang="en-US" dirty="0" smtClean="0"/>
              <a:t>Glickman, Downey, </a:t>
            </a:r>
            <a:r>
              <a:rPr lang="en-US" dirty="0" err="1" smtClean="0"/>
              <a:t>Kemerer</a:t>
            </a:r>
            <a:r>
              <a:rPr lang="en-US" dirty="0" smtClean="0"/>
              <a:t> &amp; Crain</a:t>
            </a:r>
            <a:endParaRPr lang="en-US" dirty="0"/>
          </a:p>
        </p:txBody>
      </p:sp>
    </p:spTree>
    <p:extLst>
      <p:ext uri="{BB962C8B-B14F-4D97-AF65-F5344CB8AC3E}">
        <p14:creationId xmlns:p14="http://schemas.microsoft.com/office/powerpoint/2010/main" val="1582248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ESC 12 Math Support</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07024701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Assisting Students Struggling with Mathematics</a:t>
            </a:r>
            <a:endParaRPr lang="en-US" dirty="0"/>
          </a:p>
        </p:txBody>
      </p:sp>
      <p:sp>
        <p:nvSpPr>
          <p:cNvPr id="6" name="Content Placeholder 5"/>
          <p:cNvSpPr>
            <a:spLocks noGrp="1"/>
          </p:cNvSpPr>
          <p:nvPr>
            <p:ph idx="1"/>
          </p:nvPr>
        </p:nvSpPr>
        <p:spPr/>
        <p:txBody>
          <a:bodyPr/>
          <a:lstStyle/>
          <a:p>
            <a:r>
              <a:rPr lang="en-US" dirty="0" smtClean="0"/>
              <a:t>Recommendation 5: Intervention materials should include opportunities for students to work with visual representations of mathematical ideas. Interventionists should be proficient in the use of visual representations of mathematical ideas.</a:t>
            </a:r>
          </a:p>
          <a:p>
            <a:pPr marL="0" indent="0" algn="r">
              <a:buNone/>
            </a:pPr>
            <a:r>
              <a:rPr lang="en-US" sz="2000" dirty="0" smtClean="0"/>
              <a:t>~Institute of Education Sciences</a:t>
            </a:r>
          </a:p>
          <a:p>
            <a:pPr marL="0" indent="0" algn="r">
              <a:buNone/>
            </a:pPr>
            <a:r>
              <a:rPr lang="en-US" sz="2000" dirty="0" smtClean="0"/>
              <a:t>Department of Education</a:t>
            </a:r>
            <a:endParaRPr lang="en-US" sz="2000" dirty="0"/>
          </a:p>
        </p:txBody>
      </p:sp>
    </p:spTree>
    <p:extLst>
      <p:ext uri="{BB962C8B-B14F-4D97-AF65-F5344CB8AC3E}">
        <p14:creationId xmlns:p14="http://schemas.microsoft.com/office/powerpoint/2010/main" val="36675656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457200" y="228600"/>
            <a:ext cx="8153400" cy="990600"/>
          </a:xfrm>
        </p:spPr>
        <p:txBody>
          <a:bodyPr/>
          <a:lstStyle/>
          <a:p>
            <a:r>
              <a:rPr lang="en-US" altLang="en-US" dirty="0" smtClean="0"/>
              <a:t>Models                Tools </a:t>
            </a:r>
          </a:p>
        </p:txBody>
      </p:sp>
      <p:sp>
        <p:nvSpPr>
          <p:cNvPr id="3" name="Content Placeholder 2"/>
          <p:cNvSpPr>
            <a:spLocks noGrp="1"/>
          </p:cNvSpPr>
          <p:nvPr>
            <p:ph sz="quarter" idx="1"/>
          </p:nvPr>
        </p:nvSpPr>
        <p:spPr>
          <a:xfrm>
            <a:off x="612775" y="1600200"/>
            <a:ext cx="8153400" cy="4495800"/>
          </a:xfrm>
        </p:spPr>
        <p:txBody>
          <a:bodyPr>
            <a:normAutofit fontScale="92500"/>
          </a:bodyPr>
          <a:lstStyle/>
          <a:p>
            <a:pPr>
              <a:defRPr/>
            </a:pPr>
            <a:r>
              <a:rPr lang="en-US" sz="4000" dirty="0" smtClean="0"/>
              <a:t>When you model student strategies, it is a </a:t>
            </a:r>
            <a:r>
              <a:rPr lang="en-US" sz="4000" b="1" u="sng" dirty="0" smtClean="0"/>
              <a:t>model of thinking</a:t>
            </a:r>
            <a:r>
              <a:rPr lang="en-US" sz="4000" dirty="0" smtClean="0"/>
              <a:t>. As students see their thinking, they can begin to use the model as a tool to solve problems, a </a:t>
            </a:r>
            <a:r>
              <a:rPr lang="en-US" sz="4000" b="1" u="sng" dirty="0" smtClean="0"/>
              <a:t>tool for thinking</a:t>
            </a:r>
            <a:r>
              <a:rPr lang="en-US" sz="4000" dirty="0" smtClean="0"/>
              <a:t>.</a:t>
            </a:r>
          </a:p>
          <a:p>
            <a:pPr marL="0" indent="0">
              <a:buFont typeface="Wingdings" pitchFamily="2" charset="2"/>
              <a:buNone/>
              <a:defRPr/>
            </a:pPr>
            <a:endParaRPr lang="en-US" sz="1800" dirty="0" smtClean="0"/>
          </a:p>
          <a:p>
            <a:pPr marL="0" indent="0">
              <a:buFont typeface="Wingdings" pitchFamily="2" charset="2"/>
              <a:buNone/>
              <a:defRPr/>
            </a:pPr>
            <a:r>
              <a:rPr lang="en-US" sz="2400" dirty="0" smtClean="0"/>
              <a:t>				~Pamela Weber Harris, 2011</a:t>
            </a:r>
            <a:endParaRPr lang="en-US" sz="2400" dirty="0"/>
          </a:p>
        </p:txBody>
      </p:sp>
      <p:sp>
        <p:nvSpPr>
          <p:cNvPr id="4" name="Right Arrow 3"/>
          <p:cNvSpPr/>
          <p:nvPr/>
        </p:nvSpPr>
        <p:spPr>
          <a:xfrm>
            <a:off x="3886200" y="304800"/>
            <a:ext cx="1828800" cy="914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1046219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12775" y="228600"/>
            <a:ext cx="8153400" cy="990600"/>
          </a:xfrm>
        </p:spPr>
        <p:txBody>
          <a:bodyPr/>
          <a:lstStyle/>
          <a:p>
            <a:r>
              <a:rPr lang="en-US" altLang="en-US" smtClean="0"/>
              <a:t>Mathematical Models</a:t>
            </a:r>
          </a:p>
        </p:txBody>
      </p:sp>
      <p:sp>
        <p:nvSpPr>
          <p:cNvPr id="70659" name="Content Placeholder 2"/>
          <p:cNvSpPr>
            <a:spLocks noGrp="1"/>
          </p:cNvSpPr>
          <p:nvPr>
            <p:ph sz="quarter" idx="1"/>
          </p:nvPr>
        </p:nvSpPr>
        <p:spPr>
          <a:xfrm>
            <a:off x="609600" y="1676400"/>
            <a:ext cx="8153400" cy="4495800"/>
          </a:xfrm>
        </p:spPr>
        <p:txBody>
          <a:bodyPr/>
          <a:lstStyle/>
          <a:p>
            <a:r>
              <a:rPr lang="en-US" altLang="en-US" smtClean="0"/>
              <a:t>Models OF thinking that become a TOOL to solve problems:</a:t>
            </a:r>
          </a:p>
        </p:txBody>
      </p:sp>
      <p:pic>
        <p:nvPicPr>
          <p:cNvPr id="706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2743200"/>
            <a:ext cx="3371850" cy="284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3"/>
          <p:cNvGraphicFramePr>
            <a:graphicFrameLocks noGrp="1"/>
          </p:cNvGraphicFramePr>
          <p:nvPr/>
        </p:nvGraphicFramePr>
        <p:xfrm>
          <a:off x="5762625" y="2643188"/>
          <a:ext cx="3143251" cy="736600"/>
        </p:xfrm>
        <a:graphic>
          <a:graphicData uri="http://schemas.openxmlformats.org/drawingml/2006/table">
            <a:tbl>
              <a:tblPr firstRow="1" bandRow="1">
                <a:tableStyleId>{5C22544A-7EE6-4342-B048-85BDC9FD1C3A}</a:tableStyleId>
              </a:tblPr>
              <a:tblGrid>
                <a:gridCol w="952500"/>
                <a:gridCol w="547688"/>
                <a:gridCol w="571500"/>
                <a:gridCol w="571500"/>
                <a:gridCol w="500063"/>
              </a:tblGrid>
              <a:tr h="0">
                <a:tc>
                  <a:txBody>
                    <a:bodyPr/>
                    <a:lstStyle/>
                    <a:p>
                      <a:r>
                        <a:rPr lang="en-US" dirty="0" smtClean="0"/>
                        <a:t>packs</a:t>
                      </a:r>
                      <a:endParaRPr lang="en-US" dirty="0"/>
                    </a:p>
                  </a:txBody>
                  <a:tcPr/>
                </a:tc>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5</a:t>
                      </a:r>
                      <a:endParaRPr lang="en-US" dirty="0"/>
                    </a:p>
                  </a:txBody>
                  <a:tcPr/>
                </a:tc>
              </a:tr>
              <a:tr h="370840">
                <a:tc>
                  <a:txBody>
                    <a:bodyPr/>
                    <a:lstStyle/>
                    <a:p>
                      <a:r>
                        <a:rPr lang="en-US" dirty="0" smtClean="0"/>
                        <a:t>sticks</a:t>
                      </a:r>
                      <a:endParaRPr lang="en-US" dirty="0"/>
                    </a:p>
                  </a:txBody>
                  <a:tcPr/>
                </a:tc>
                <a:tc>
                  <a:txBody>
                    <a:bodyPr/>
                    <a:lstStyle/>
                    <a:p>
                      <a:pPr algn="ctr"/>
                      <a:r>
                        <a:rPr lang="en-US" dirty="0" smtClean="0"/>
                        <a:t>12</a:t>
                      </a:r>
                      <a:endParaRPr lang="en-US" dirty="0"/>
                    </a:p>
                  </a:txBody>
                  <a:tcPr/>
                </a:tc>
                <a:tc>
                  <a:txBody>
                    <a:bodyPr/>
                    <a:lstStyle/>
                    <a:p>
                      <a:pPr algn="ctr"/>
                      <a:r>
                        <a:rPr lang="en-US" dirty="0" smtClean="0"/>
                        <a:t>24</a:t>
                      </a:r>
                      <a:endParaRPr lang="en-US" dirty="0"/>
                    </a:p>
                  </a:txBody>
                  <a:tcPr/>
                </a:tc>
                <a:tc>
                  <a:txBody>
                    <a:bodyPr/>
                    <a:lstStyle/>
                    <a:p>
                      <a:pPr algn="ctr"/>
                      <a:r>
                        <a:rPr lang="en-US" dirty="0" smtClean="0"/>
                        <a:t>36</a:t>
                      </a:r>
                      <a:endParaRPr lang="en-US" dirty="0"/>
                    </a:p>
                  </a:txBody>
                  <a:tcPr/>
                </a:tc>
                <a:tc>
                  <a:txBody>
                    <a:bodyPr/>
                    <a:lstStyle/>
                    <a:p>
                      <a:pPr algn="ctr"/>
                      <a:r>
                        <a:rPr lang="en-US" dirty="0" smtClean="0"/>
                        <a:t>60</a:t>
                      </a:r>
                      <a:endParaRPr lang="en-US" dirty="0"/>
                    </a:p>
                  </a:txBody>
                  <a:tcPr/>
                </a:tc>
              </a:tr>
            </a:tbl>
          </a:graphicData>
        </a:graphic>
      </p:graphicFrame>
      <p:pic>
        <p:nvPicPr>
          <p:cNvPr id="7068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0" y="4833938"/>
            <a:ext cx="3619500" cy="1916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0682" name="Picture 5" descr="http://www.eduplace.com/math/mw/background/5/03/graphics/ts_5_3_wi-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3673475"/>
            <a:ext cx="281940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494235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7638"/>
            <a:ext cx="2971800" cy="3916362"/>
          </a:xfrm>
        </p:spPr>
        <p:txBody>
          <a:bodyPr>
            <a:normAutofit fontScale="90000"/>
          </a:bodyPr>
          <a:lstStyle/>
          <a:p>
            <a:r>
              <a:rPr lang="en-US" dirty="0" smtClean="0"/>
              <a:t>ESC Region 12 Math Sessions- Get your students STAAR/EOC Ready!</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2375" y="552450"/>
            <a:ext cx="4467225" cy="575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762375" y="2057400"/>
            <a:ext cx="2233612" cy="1905000"/>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995987" y="1524000"/>
            <a:ext cx="2233612" cy="1676400"/>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995987" y="3200400"/>
            <a:ext cx="2233613" cy="2514600"/>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8089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Studies</a:t>
            </a:r>
            <a:endParaRPr lang="en-US" dirty="0"/>
          </a:p>
        </p:txBody>
      </p:sp>
      <p:sp>
        <p:nvSpPr>
          <p:cNvPr id="3" name="Text Placeholder 2"/>
          <p:cNvSpPr>
            <a:spLocks noGrp="1"/>
          </p:cNvSpPr>
          <p:nvPr>
            <p:ph type="body" idx="1"/>
          </p:nvPr>
        </p:nvSpPr>
        <p:spPr>
          <a:xfrm>
            <a:off x="4571999" y="2931712"/>
            <a:ext cx="3922713" cy="1454888"/>
          </a:xfrm>
        </p:spPr>
        <p:txBody>
          <a:bodyPr/>
          <a:lstStyle/>
          <a:p>
            <a:r>
              <a:rPr lang="en-US" dirty="0" smtClean="0"/>
              <a:t>AJ Pitts</a:t>
            </a:r>
          </a:p>
          <a:p>
            <a:r>
              <a:rPr lang="en-US" dirty="0" smtClean="0">
                <a:hlinkClick r:id="rId2"/>
              </a:rPr>
              <a:t>apitts@esc12.net</a:t>
            </a:r>
            <a:endParaRPr lang="en-US" dirty="0" smtClean="0"/>
          </a:p>
          <a:p>
            <a:endParaRPr lang="en-US" dirty="0" smtClean="0"/>
          </a:p>
          <a:p>
            <a:endParaRPr lang="en-US" dirty="0"/>
          </a:p>
        </p:txBody>
      </p:sp>
      <p:pic>
        <p:nvPicPr>
          <p:cNvPr id="4" name="Picture 3" descr="esc12bwlogo_transparent.png"/>
          <p:cNvPicPr>
            <a:picLocks noChangeAspect="1"/>
          </p:cNvPicPr>
          <p:nvPr/>
        </p:nvPicPr>
        <p:blipFill>
          <a:blip r:embed="rId3" cstate="print"/>
          <a:stretch>
            <a:fillRect/>
          </a:stretch>
        </p:blipFill>
        <p:spPr>
          <a:xfrm>
            <a:off x="685800" y="609600"/>
            <a:ext cx="1752600" cy="851261"/>
          </a:xfrm>
          <a:prstGeom prst="rect">
            <a:avLst/>
          </a:prstGeom>
        </p:spPr>
      </p:pic>
    </p:spTree>
    <p:extLst>
      <p:ext uri="{BB962C8B-B14F-4D97-AF65-F5344CB8AC3E}">
        <p14:creationId xmlns:p14="http://schemas.microsoft.com/office/powerpoint/2010/main" val="7920286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4" name="Text Placeholder 3"/>
          <p:cNvSpPr>
            <a:spLocks noGrp="1"/>
          </p:cNvSpPr>
          <p:nvPr>
            <p:ph type="body" idx="1"/>
          </p:nvPr>
        </p:nvSpPr>
        <p:spPr>
          <a:xfrm>
            <a:off x="152400" y="1143000"/>
            <a:ext cx="3657600" cy="639762"/>
          </a:xfrm>
        </p:spPr>
        <p:txBody>
          <a:bodyPr/>
          <a:lstStyle/>
          <a:p>
            <a:pPr algn="ctr"/>
            <a:r>
              <a:rPr lang="en-US" dirty="0" smtClean="0"/>
              <a:t>Grade 8 Blueprint</a:t>
            </a:r>
            <a:endParaRPr lang="en-US" dirty="0"/>
          </a:p>
        </p:txBody>
      </p:sp>
      <p:sp>
        <p:nvSpPr>
          <p:cNvPr id="5" name="Content Placeholder 4"/>
          <p:cNvSpPr>
            <a:spLocks noGrp="1"/>
          </p:cNvSpPr>
          <p:nvPr>
            <p:ph sz="half" idx="2"/>
          </p:nvPr>
        </p:nvSpPr>
        <p:spPr>
          <a:xfrm>
            <a:off x="152400" y="1905000"/>
            <a:ext cx="3810000" cy="4378325"/>
          </a:xfrm>
        </p:spPr>
        <p:txBody>
          <a:bodyPr>
            <a:normAutofit fontScale="92500" lnSpcReduction="10000"/>
          </a:bodyPr>
          <a:lstStyle/>
          <a:p>
            <a:r>
              <a:rPr lang="en-US" sz="2800" dirty="0" smtClean="0"/>
              <a:t>Assess Standards:  </a:t>
            </a:r>
            <a:r>
              <a:rPr lang="en-US" sz="3200" b="1" dirty="0" smtClean="0">
                <a:solidFill>
                  <a:srgbClr val="FF0000"/>
                </a:solidFill>
              </a:rPr>
              <a:t>92</a:t>
            </a:r>
          </a:p>
          <a:p>
            <a:pPr lvl="1"/>
            <a:r>
              <a:rPr lang="en-US" sz="2400" dirty="0" smtClean="0"/>
              <a:t>Readiness = 36</a:t>
            </a:r>
          </a:p>
          <a:p>
            <a:pPr lvl="1"/>
            <a:r>
              <a:rPr lang="en-US" sz="2400" dirty="0" smtClean="0"/>
              <a:t>Supporting = 56</a:t>
            </a:r>
          </a:p>
          <a:p>
            <a:r>
              <a:rPr lang="en-US" sz="2800" dirty="0" smtClean="0"/>
              <a:t>Questions:  </a:t>
            </a:r>
            <a:r>
              <a:rPr lang="en-US" sz="2800" dirty="0" smtClean="0">
                <a:solidFill>
                  <a:srgbClr val="FF0000"/>
                </a:solidFill>
              </a:rPr>
              <a:t>52</a:t>
            </a:r>
          </a:p>
          <a:p>
            <a:pPr lvl="1"/>
            <a:r>
              <a:rPr lang="en-US" sz="2400" dirty="0" smtClean="0"/>
              <a:t>History = 20</a:t>
            </a:r>
          </a:p>
          <a:p>
            <a:pPr lvl="1"/>
            <a:r>
              <a:rPr lang="en-US" sz="2400" dirty="0" smtClean="0"/>
              <a:t>Geog./Culture =  12</a:t>
            </a:r>
          </a:p>
          <a:p>
            <a:pPr lvl="1"/>
            <a:r>
              <a:rPr lang="en-US" sz="2400" dirty="0" smtClean="0"/>
              <a:t>Govt./Civics = 12</a:t>
            </a:r>
          </a:p>
          <a:p>
            <a:pPr lvl="1"/>
            <a:r>
              <a:rPr lang="en-US" sz="2400" dirty="0" smtClean="0"/>
              <a:t>Econ/STS = 8</a:t>
            </a:r>
          </a:p>
          <a:p>
            <a:r>
              <a:rPr lang="en-US" sz="2800" dirty="0" smtClean="0">
                <a:solidFill>
                  <a:srgbClr val="002060"/>
                </a:solidFill>
              </a:rPr>
              <a:t>TAKS = </a:t>
            </a:r>
            <a:r>
              <a:rPr lang="en-US" sz="2800" u="sng" dirty="0" smtClean="0">
                <a:solidFill>
                  <a:srgbClr val="002060"/>
                </a:solidFill>
              </a:rPr>
              <a:t>64</a:t>
            </a:r>
            <a:r>
              <a:rPr lang="en-US" sz="2800" dirty="0" smtClean="0">
                <a:solidFill>
                  <a:srgbClr val="002060"/>
                </a:solidFill>
              </a:rPr>
              <a:t> SE assessed</a:t>
            </a:r>
            <a:endParaRPr lang="en-US" sz="2800" dirty="0">
              <a:solidFill>
                <a:srgbClr val="002060"/>
              </a:solidFill>
            </a:endParaRPr>
          </a:p>
        </p:txBody>
      </p:sp>
      <p:sp>
        <p:nvSpPr>
          <p:cNvPr id="6" name="Text Placeholder 5"/>
          <p:cNvSpPr>
            <a:spLocks noGrp="1"/>
          </p:cNvSpPr>
          <p:nvPr>
            <p:ph type="body" sz="quarter" idx="3"/>
          </p:nvPr>
        </p:nvSpPr>
        <p:spPr>
          <a:xfrm>
            <a:off x="4876800" y="1143000"/>
            <a:ext cx="3657600" cy="639762"/>
          </a:xfrm>
        </p:spPr>
        <p:txBody>
          <a:bodyPr/>
          <a:lstStyle/>
          <a:p>
            <a:pPr algn="ctr"/>
            <a:r>
              <a:rPr lang="en-US" dirty="0" smtClean="0"/>
              <a:t>US History Blueprint</a:t>
            </a:r>
            <a:endParaRPr lang="en-US" dirty="0"/>
          </a:p>
        </p:txBody>
      </p:sp>
      <p:sp>
        <p:nvSpPr>
          <p:cNvPr id="7" name="Content Placeholder 6"/>
          <p:cNvSpPr>
            <a:spLocks noGrp="1"/>
          </p:cNvSpPr>
          <p:nvPr>
            <p:ph sz="quarter" idx="4"/>
          </p:nvPr>
        </p:nvSpPr>
        <p:spPr>
          <a:xfrm>
            <a:off x="4572000" y="1752600"/>
            <a:ext cx="4343400" cy="4149725"/>
          </a:xfrm>
        </p:spPr>
        <p:txBody>
          <a:bodyPr>
            <a:noAutofit/>
          </a:bodyPr>
          <a:lstStyle/>
          <a:p>
            <a:r>
              <a:rPr lang="en-US" sz="2800" dirty="0" smtClean="0"/>
              <a:t>Assessed Standards:  </a:t>
            </a:r>
            <a:r>
              <a:rPr lang="en-US" sz="3200" b="1" dirty="0" smtClean="0">
                <a:solidFill>
                  <a:srgbClr val="FF0000"/>
                </a:solidFill>
              </a:rPr>
              <a:t>109</a:t>
            </a:r>
          </a:p>
          <a:p>
            <a:pPr lvl="1"/>
            <a:r>
              <a:rPr lang="en-US" sz="2400" dirty="0" smtClean="0"/>
              <a:t>Readiness = 43</a:t>
            </a:r>
          </a:p>
          <a:p>
            <a:pPr lvl="1"/>
            <a:r>
              <a:rPr lang="en-US" sz="2400" dirty="0" smtClean="0"/>
              <a:t>Supporting = 66</a:t>
            </a:r>
          </a:p>
          <a:p>
            <a:r>
              <a:rPr lang="en-US" sz="2800" dirty="0" smtClean="0"/>
              <a:t>Questions:  </a:t>
            </a:r>
            <a:r>
              <a:rPr lang="en-US" sz="2800" dirty="0" smtClean="0">
                <a:solidFill>
                  <a:srgbClr val="FF0000"/>
                </a:solidFill>
              </a:rPr>
              <a:t>68</a:t>
            </a:r>
          </a:p>
          <a:p>
            <a:pPr lvl="1"/>
            <a:r>
              <a:rPr lang="en-US" sz="2400" dirty="0" smtClean="0"/>
              <a:t>History =  30</a:t>
            </a:r>
            <a:endParaRPr lang="en-US" sz="2400" dirty="0"/>
          </a:p>
          <a:p>
            <a:pPr lvl="1"/>
            <a:r>
              <a:rPr lang="en-US" sz="2400" dirty="0" smtClean="0"/>
              <a:t>Geog./Culture = 12</a:t>
            </a:r>
            <a:endParaRPr lang="en-US" sz="2400" dirty="0"/>
          </a:p>
          <a:p>
            <a:pPr lvl="1"/>
            <a:r>
              <a:rPr lang="en-US" sz="2400" dirty="0" smtClean="0"/>
              <a:t>Govt./Civics =  10</a:t>
            </a:r>
            <a:endParaRPr lang="en-US" sz="2400" dirty="0"/>
          </a:p>
          <a:p>
            <a:pPr lvl="1"/>
            <a:r>
              <a:rPr lang="en-US" sz="2400" dirty="0"/>
              <a:t>Econ/STS = </a:t>
            </a:r>
            <a:r>
              <a:rPr lang="en-US" sz="2400" dirty="0" smtClean="0"/>
              <a:t>16</a:t>
            </a:r>
          </a:p>
          <a:p>
            <a:r>
              <a:rPr lang="en-US" sz="2800" dirty="0" smtClean="0">
                <a:solidFill>
                  <a:srgbClr val="002060"/>
                </a:solidFill>
              </a:rPr>
              <a:t>TAKS Exit = </a:t>
            </a:r>
            <a:r>
              <a:rPr lang="en-US" sz="2800" u="sng" dirty="0" smtClean="0">
                <a:solidFill>
                  <a:srgbClr val="002060"/>
                </a:solidFill>
              </a:rPr>
              <a:t>40</a:t>
            </a:r>
            <a:r>
              <a:rPr lang="en-US" sz="2800" dirty="0" smtClean="0">
                <a:solidFill>
                  <a:srgbClr val="002060"/>
                </a:solidFill>
              </a:rPr>
              <a:t> SE assessed</a:t>
            </a:r>
            <a:endParaRPr lang="en-US" sz="2800" dirty="0">
              <a:solidFill>
                <a:srgbClr val="002060"/>
              </a:solidFill>
            </a:endParaRPr>
          </a:p>
          <a:p>
            <a:endParaRPr lang="en-US" sz="2800" dirty="0"/>
          </a:p>
        </p:txBody>
      </p:sp>
    </p:spTree>
    <p:extLst>
      <p:ext uri="{BB962C8B-B14F-4D97-AF65-F5344CB8AC3E}">
        <p14:creationId xmlns:p14="http://schemas.microsoft.com/office/powerpoint/2010/main" val="3053694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3" name="Text Placeholder 2"/>
          <p:cNvSpPr>
            <a:spLocks noGrp="1"/>
          </p:cNvSpPr>
          <p:nvPr>
            <p:ph type="body" idx="1"/>
          </p:nvPr>
        </p:nvSpPr>
        <p:spPr>
          <a:xfrm>
            <a:off x="533400" y="1143000"/>
            <a:ext cx="3657600" cy="639762"/>
          </a:xfrm>
        </p:spPr>
        <p:txBody>
          <a:bodyPr/>
          <a:lstStyle/>
          <a:p>
            <a:r>
              <a:rPr lang="en-US" dirty="0" smtClean="0"/>
              <a:t>Grade 8 </a:t>
            </a:r>
            <a:endParaRPr lang="en-US" dirty="0"/>
          </a:p>
        </p:txBody>
      </p:sp>
      <p:sp>
        <p:nvSpPr>
          <p:cNvPr id="4" name="Content Placeholder 3"/>
          <p:cNvSpPr>
            <a:spLocks noGrp="1"/>
          </p:cNvSpPr>
          <p:nvPr>
            <p:ph sz="half" idx="2"/>
          </p:nvPr>
        </p:nvSpPr>
        <p:spPr>
          <a:xfrm>
            <a:off x="228600" y="1905000"/>
            <a:ext cx="4267200" cy="4724400"/>
          </a:xfrm>
        </p:spPr>
        <p:txBody>
          <a:bodyPr>
            <a:normAutofit fontScale="92500" lnSpcReduction="20000"/>
          </a:bodyPr>
          <a:lstStyle/>
          <a:p>
            <a:r>
              <a:rPr lang="en-US" dirty="0" smtClean="0"/>
              <a:t>(4)(B</a:t>
            </a:r>
            <a:r>
              <a:rPr lang="en-US" dirty="0"/>
              <a:t>)  explain the roles played by significant individuals during the American Revolution,</a:t>
            </a:r>
            <a:r>
              <a:rPr lang="en-US" b="1" dirty="0"/>
              <a:t> including </a:t>
            </a:r>
            <a:r>
              <a:rPr lang="en-US" dirty="0"/>
              <a:t>Abigail Adams, John Adams, Wentworth </a:t>
            </a:r>
            <a:r>
              <a:rPr lang="en-US" dirty="0" err="1"/>
              <a:t>Cheswell</a:t>
            </a:r>
            <a:r>
              <a:rPr lang="en-US" dirty="0"/>
              <a:t>, Samuel Adams, Mercy Otis Warren, James Armistead, Benjamin Franklin, Bernardo de </a:t>
            </a:r>
            <a:r>
              <a:rPr lang="en-US" dirty="0" err="1"/>
              <a:t>Gálvez</a:t>
            </a:r>
            <a:r>
              <a:rPr lang="en-US" dirty="0"/>
              <a:t>, </a:t>
            </a:r>
            <a:r>
              <a:rPr lang="en-US" dirty="0" err="1"/>
              <a:t>Crispus</a:t>
            </a:r>
            <a:r>
              <a:rPr lang="en-US" dirty="0"/>
              <a:t> Attucks, King George III, </a:t>
            </a:r>
            <a:r>
              <a:rPr lang="en-US" dirty="0" err="1"/>
              <a:t>Haym</a:t>
            </a:r>
            <a:r>
              <a:rPr lang="en-US" dirty="0"/>
              <a:t> Salomon, Patrick Henry, Thomas Jefferson, the Marquis de Lafayette, Thomas Paine, and George Washington</a:t>
            </a:r>
            <a:r>
              <a:rPr lang="en-US" dirty="0" smtClean="0"/>
              <a:t>; </a:t>
            </a:r>
            <a:r>
              <a:rPr lang="en-US" b="1" dirty="0" smtClean="0">
                <a:solidFill>
                  <a:srgbClr val="FF0000"/>
                </a:solidFill>
              </a:rPr>
              <a:t>(16 names)</a:t>
            </a:r>
            <a:endParaRPr lang="en-US" b="1" dirty="0">
              <a:solidFill>
                <a:srgbClr val="FF0000"/>
              </a:solidFill>
            </a:endParaRPr>
          </a:p>
        </p:txBody>
      </p:sp>
      <p:sp>
        <p:nvSpPr>
          <p:cNvPr id="5" name="Text Placeholder 4"/>
          <p:cNvSpPr>
            <a:spLocks noGrp="1"/>
          </p:cNvSpPr>
          <p:nvPr>
            <p:ph type="body" sz="quarter" idx="3"/>
          </p:nvPr>
        </p:nvSpPr>
        <p:spPr>
          <a:xfrm>
            <a:off x="5105400" y="1066800"/>
            <a:ext cx="3657600" cy="639762"/>
          </a:xfrm>
        </p:spPr>
        <p:txBody>
          <a:bodyPr/>
          <a:lstStyle/>
          <a:p>
            <a:r>
              <a:rPr lang="en-US" dirty="0" smtClean="0"/>
              <a:t>US History</a:t>
            </a:r>
            <a:endParaRPr lang="en-US" dirty="0"/>
          </a:p>
        </p:txBody>
      </p:sp>
      <p:sp>
        <p:nvSpPr>
          <p:cNvPr id="6" name="Content Placeholder 5"/>
          <p:cNvSpPr>
            <a:spLocks noGrp="1"/>
          </p:cNvSpPr>
          <p:nvPr>
            <p:ph sz="quarter" idx="4"/>
          </p:nvPr>
        </p:nvSpPr>
        <p:spPr>
          <a:xfrm>
            <a:off x="4724400" y="1828800"/>
            <a:ext cx="4191000" cy="4724400"/>
          </a:xfrm>
        </p:spPr>
        <p:txBody>
          <a:bodyPr>
            <a:noAutofit/>
          </a:bodyPr>
          <a:lstStyle/>
          <a:p>
            <a:r>
              <a:rPr lang="en-US" sz="2000" dirty="0"/>
              <a:t>(6)  History. The student understands significant events, social issues, and individuals of the 1920s. The student is expected to:</a:t>
            </a:r>
          </a:p>
          <a:p>
            <a:endParaRPr lang="en-US" sz="2000" dirty="0"/>
          </a:p>
          <a:p>
            <a:r>
              <a:rPr lang="en-US" sz="2000" dirty="0"/>
              <a:t>(A)  analyze causes and effects of events and social issues </a:t>
            </a:r>
            <a:r>
              <a:rPr lang="en-US" sz="2000" b="1" dirty="0"/>
              <a:t>such as</a:t>
            </a:r>
            <a:r>
              <a:rPr lang="en-US" sz="2000" dirty="0"/>
              <a:t> immigration, Social Darwinism, eugenics, race relations, nativism, the Red Scare, Prohibition, and the changing role of women</a:t>
            </a:r>
            <a:r>
              <a:rPr lang="en-US" sz="2000" dirty="0" smtClean="0"/>
              <a:t>;          </a:t>
            </a:r>
            <a:r>
              <a:rPr lang="en-US" sz="2000" b="1" dirty="0" smtClean="0">
                <a:solidFill>
                  <a:srgbClr val="FF0000"/>
                </a:solidFill>
              </a:rPr>
              <a:t>(8 topics) </a:t>
            </a:r>
            <a:endParaRPr lang="en-US" sz="2000" b="1" dirty="0">
              <a:solidFill>
                <a:srgbClr val="FF0000"/>
              </a:solidFill>
            </a:endParaRPr>
          </a:p>
        </p:txBody>
      </p:sp>
    </p:spTree>
    <p:extLst>
      <p:ext uri="{BB962C8B-B14F-4D97-AF65-F5344CB8AC3E}">
        <p14:creationId xmlns:p14="http://schemas.microsoft.com/office/powerpoint/2010/main" val="1628195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of the Standards</a:t>
            </a:r>
            <a:endParaRPr lang="en-US" dirty="0"/>
          </a:p>
        </p:txBody>
      </p:sp>
      <p:sp>
        <p:nvSpPr>
          <p:cNvPr id="7" name="Content Placeholder 6"/>
          <p:cNvSpPr>
            <a:spLocks noGrp="1"/>
          </p:cNvSpPr>
          <p:nvPr>
            <p:ph idx="1"/>
          </p:nvPr>
        </p:nvSpPr>
        <p:spPr/>
        <p:txBody>
          <a:bodyPr>
            <a:normAutofit lnSpcReduction="10000"/>
          </a:bodyPr>
          <a:lstStyle/>
          <a:p>
            <a:r>
              <a:rPr lang="en-US" sz="3200" dirty="0" smtClean="0"/>
              <a:t>Social Studies Skills</a:t>
            </a:r>
          </a:p>
          <a:p>
            <a:r>
              <a:rPr lang="en-US" sz="3200" dirty="0" smtClean="0"/>
              <a:t>The most tested standard:  </a:t>
            </a:r>
            <a:r>
              <a:rPr lang="en-US" sz="3200" b="1" dirty="0" smtClean="0">
                <a:solidFill>
                  <a:srgbClr val="FF0000"/>
                </a:solidFill>
              </a:rPr>
              <a:t>Reading Skills</a:t>
            </a:r>
          </a:p>
          <a:p>
            <a:pPr lvl="1"/>
            <a:r>
              <a:rPr lang="en-US" dirty="0"/>
              <a:t> </a:t>
            </a:r>
            <a:r>
              <a:rPr lang="en-US" dirty="0" smtClean="0"/>
              <a:t>”</a:t>
            </a:r>
            <a:r>
              <a:rPr lang="en-US" sz="3000" dirty="0" smtClean="0"/>
              <a:t>analyze </a:t>
            </a:r>
            <a:r>
              <a:rPr lang="en-US" sz="3000" dirty="0"/>
              <a:t>information by sequencing, categorizing, identifying cause-and-effect relationships, comparing, contrasting, finding the main idea, summarizing, making generalizations and predictions, and drawing inferences and conclusions</a:t>
            </a:r>
            <a:r>
              <a:rPr lang="en-US" sz="3000" dirty="0" smtClean="0"/>
              <a:t>;”</a:t>
            </a:r>
            <a:endParaRPr lang="en-US" sz="3000" dirty="0"/>
          </a:p>
        </p:txBody>
      </p:sp>
    </p:spTree>
    <p:extLst>
      <p:ext uri="{BB962C8B-B14F-4D97-AF65-F5344CB8AC3E}">
        <p14:creationId xmlns:p14="http://schemas.microsoft.com/office/powerpoint/2010/main" val="3129332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Triangle of accommodations being revised and reposted</a:t>
            </a:r>
          </a:p>
          <a:p>
            <a:r>
              <a:rPr lang="en-US" dirty="0" smtClean="0"/>
              <a:t>New Standardized Oral Administration (grades 4, 5 and 7)</a:t>
            </a:r>
          </a:p>
          <a:p>
            <a:r>
              <a:rPr lang="en-US" dirty="0" smtClean="0"/>
              <a:t>Modified exam versions administered for last time in Spring 2014</a:t>
            </a:r>
          </a:p>
          <a:p>
            <a:r>
              <a:rPr lang="en-US" dirty="0" smtClean="0"/>
              <a:t>STAAR-Alt tasks being built and reviewed</a:t>
            </a:r>
          </a:p>
          <a:p>
            <a:r>
              <a:rPr lang="en-US" dirty="0" smtClean="0"/>
              <a:t>Next steps are under review</a:t>
            </a:r>
            <a:endParaRPr lang="en-US" dirty="0"/>
          </a:p>
        </p:txBody>
      </p:sp>
      <p:sp>
        <p:nvSpPr>
          <p:cNvPr id="3" name="Title 2"/>
          <p:cNvSpPr>
            <a:spLocks noGrp="1"/>
          </p:cNvSpPr>
          <p:nvPr>
            <p:ph type="title"/>
          </p:nvPr>
        </p:nvSpPr>
        <p:spPr/>
        <p:txBody>
          <a:bodyPr/>
          <a:lstStyle/>
          <a:p>
            <a:r>
              <a:rPr lang="en-US" dirty="0" smtClean="0"/>
              <a:t>Special Education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2879" y="4648200"/>
            <a:ext cx="2686050"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90520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029200"/>
            <a:ext cx="7772400" cy="1362075"/>
          </a:xfrm>
        </p:spPr>
        <p:txBody>
          <a:bodyPr>
            <a:normAutofit fontScale="90000"/>
          </a:bodyPr>
          <a:lstStyle/>
          <a:p>
            <a:r>
              <a:rPr lang="en-US" b="1" dirty="0" smtClean="0">
                <a:solidFill>
                  <a:schemeClr val="tx1"/>
                </a:solidFill>
              </a:rPr>
              <a:t>What can we learn from the released test?</a:t>
            </a:r>
            <a:endParaRPr lang="en-US" b="1" dirty="0">
              <a:solidFill>
                <a:schemeClr val="tx1"/>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76200"/>
            <a:ext cx="3768629" cy="48347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50783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Grade 8:  Test Format</a:t>
            </a:r>
            <a:endParaRPr lang="en-US" dirty="0"/>
          </a:p>
        </p:txBody>
      </p:sp>
      <p:sp>
        <p:nvSpPr>
          <p:cNvPr id="5" name="Content Placeholder 4"/>
          <p:cNvSpPr>
            <a:spLocks noGrp="1"/>
          </p:cNvSpPr>
          <p:nvPr>
            <p:ph idx="1"/>
          </p:nvPr>
        </p:nvSpPr>
        <p:spPr>
          <a:xfrm>
            <a:off x="685800" y="1447800"/>
            <a:ext cx="7391400" cy="3880104"/>
          </a:xfrm>
        </p:spPr>
        <p:txBody>
          <a:bodyPr>
            <a:noAutofit/>
          </a:bodyPr>
          <a:lstStyle/>
          <a:p>
            <a:pPr lvl="1"/>
            <a:r>
              <a:rPr lang="en-US" sz="4000" dirty="0" smtClean="0"/>
              <a:t>Questions = 52</a:t>
            </a:r>
          </a:p>
          <a:p>
            <a:pPr lvl="2"/>
            <a:r>
              <a:rPr lang="en-US" sz="3800" dirty="0" smtClean="0"/>
              <a:t>Quotes = 8</a:t>
            </a:r>
          </a:p>
          <a:p>
            <a:pPr lvl="2"/>
            <a:r>
              <a:rPr lang="en-US" sz="3800" dirty="0" smtClean="0"/>
              <a:t>Charts Graphs = 10 </a:t>
            </a:r>
          </a:p>
          <a:p>
            <a:pPr lvl="2"/>
            <a:r>
              <a:rPr lang="en-US" sz="3800" dirty="0" smtClean="0"/>
              <a:t>Images = 2</a:t>
            </a:r>
          </a:p>
          <a:p>
            <a:pPr lvl="2"/>
            <a:r>
              <a:rPr lang="en-US" sz="3800" dirty="0" smtClean="0"/>
              <a:t>Maps = 1* </a:t>
            </a:r>
          </a:p>
          <a:p>
            <a:pPr lvl="2"/>
            <a:r>
              <a:rPr lang="en-US" sz="3800" dirty="0" smtClean="0"/>
              <a:t>Dual-coded </a:t>
            </a:r>
            <a:r>
              <a:rPr lang="en-US" sz="3800" dirty="0"/>
              <a:t>= </a:t>
            </a:r>
            <a:r>
              <a:rPr lang="en-US" sz="3800" b="1" dirty="0" smtClean="0">
                <a:solidFill>
                  <a:srgbClr val="FF0000"/>
                </a:solidFill>
              </a:rPr>
              <a:t>23</a:t>
            </a:r>
          </a:p>
          <a:p>
            <a:pPr marL="411480" lvl="1" indent="0">
              <a:buNone/>
            </a:pPr>
            <a:r>
              <a:rPr lang="en-US" sz="2400" dirty="0" smtClean="0"/>
              <a:t>*</a:t>
            </a:r>
            <a:r>
              <a:rPr lang="en-US" sz="2400" u="sng" dirty="0" smtClean="0"/>
              <a:t> 4 </a:t>
            </a:r>
            <a:r>
              <a:rPr lang="en-US" sz="2400" dirty="0" smtClean="0"/>
              <a:t>questions require students to visualize a US map</a:t>
            </a:r>
            <a:endParaRPr lang="en-US" sz="2400" dirty="0"/>
          </a:p>
          <a:p>
            <a:pPr lvl="2"/>
            <a:endParaRPr lang="en-US" sz="3800" dirty="0"/>
          </a:p>
        </p:txBody>
      </p:sp>
    </p:spTree>
    <p:extLst>
      <p:ext uri="{BB962C8B-B14F-4D97-AF65-F5344CB8AC3E}">
        <p14:creationId xmlns:p14="http://schemas.microsoft.com/office/powerpoint/2010/main" val="1911007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History EOC:  Test Format</a:t>
            </a:r>
            <a:endParaRPr lang="en-US" dirty="0"/>
          </a:p>
        </p:txBody>
      </p:sp>
      <p:sp>
        <p:nvSpPr>
          <p:cNvPr id="3" name="Content Placeholder 2"/>
          <p:cNvSpPr>
            <a:spLocks noGrp="1"/>
          </p:cNvSpPr>
          <p:nvPr>
            <p:ph idx="1"/>
          </p:nvPr>
        </p:nvSpPr>
        <p:spPr/>
        <p:txBody>
          <a:bodyPr>
            <a:normAutofit/>
          </a:bodyPr>
          <a:lstStyle/>
          <a:p>
            <a:r>
              <a:rPr lang="en-US" sz="4000" dirty="0" smtClean="0"/>
              <a:t>Total Questions:  68</a:t>
            </a:r>
          </a:p>
          <a:p>
            <a:pPr lvl="1"/>
            <a:r>
              <a:rPr lang="en-US" sz="4000" dirty="0" smtClean="0"/>
              <a:t>Quotes =  16</a:t>
            </a:r>
          </a:p>
          <a:p>
            <a:pPr lvl="1"/>
            <a:r>
              <a:rPr lang="en-US" sz="4000" dirty="0" smtClean="0"/>
              <a:t>Images = </a:t>
            </a:r>
            <a:r>
              <a:rPr lang="en-US" sz="4000" dirty="0"/>
              <a:t>9</a:t>
            </a:r>
            <a:endParaRPr lang="en-US" sz="4000" dirty="0" smtClean="0"/>
          </a:p>
          <a:p>
            <a:pPr lvl="1"/>
            <a:r>
              <a:rPr lang="en-US" sz="4000" dirty="0" smtClean="0"/>
              <a:t>Graphs &amp; Charts = 10</a:t>
            </a:r>
          </a:p>
          <a:p>
            <a:pPr lvl="1"/>
            <a:r>
              <a:rPr lang="en-US" sz="4000" dirty="0" smtClean="0"/>
              <a:t>Maps = 2 </a:t>
            </a:r>
          </a:p>
          <a:p>
            <a:pPr lvl="1"/>
            <a:r>
              <a:rPr lang="en-US" sz="4000" dirty="0" smtClean="0"/>
              <a:t>Dual-Coded </a:t>
            </a:r>
            <a:r>
              <a:rPr lang="en-US" sz="3800" dirty="0" smtClean="0"/>
              <a:t>= </a:t>
            </a:r>
            <a:r>
              <a:rPr lang="en-US" sz="3800" b="1" dirty="0" smtClean="0">
                <a:solidFill>
                  <a:srgbClr val="FF0000"/>
                </a:solidFill>
              </a:rPr>
              <a:t>33</a:t>
            </a:r>
            <a:endParaRPr lang="en-US" sz="3800" b="1" dirty="0">
              <a:solidFill>
                <a:srgbClr val="FF0000"/>
              </a:solidFill>
            </a:endParaRPr>
          </a:p>
        </p:txBody>
      </p:sp>
    </p:spTree>
    <p:extLst>
      <p:ext uri="{BB962C8B-B14F-4D97-AF65-F5344CB8AC3E}">
        <p14:creationId xmlns:p14="http://schemas.microsoft.com/office/powerpoint/2010/main" val="224687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ctrTitle"/>
          </p:nvPr>
        </p:nvSpPr>
        <p:spPr>
          <a:xfrm>
            <a:off x="609600" y="1447801"/>
            <a:ext cx="7543800" cy="1981200"/>
          </a:xfrm>
        </p:spPr>
        <p:txBody>
          <a:bodyPr/>
          <a:lstStyle/>
          <a:p>
            <a:r>
              <a:rPr lang="en-US" dirty="0" smtClean="0"/>
              <a:t>TAKS v. STAAR</a:t>
            </a:r>
            <a:endParaRPr lang="en-US" dirty="0"/>
          </a:p>
        </p:txBody>
      </p:sp>
      <p:sp>
        <p:nvSpPr>
          <p:cNvPr id="11" name="Subtitle 10"/>
          <p:cNvSpPr>
            <a:spLocks noGrp="1"/>
          </p:cNvSpPr>
          <p:nvPr>
            <p:ph type="subTitle" idx="1"/>
          </p:nvPr>
        </p:nvSpPr>
        <p:spPr/>
        <p:txBody>
          <a:bodyPr>
            <a:normAutofit fontScale="85000" lnSpcReduction="10000"/>
          </a:bodyPr>
          <a:lstStyle/>
          <a:p>
            <a:r>
              <a:rPr lang="en-US" sz="3600" dirty="0" smtClean="0">
                <a:solidFill>
                  <a:schemeClr val="tx2">
                    <a:lumMod val="50000"/>
                  </a:schemeClr>
                </a:solidFill>
              </a:rPr>
              <a:t>Using the STAAR Test to compare the new expectations of test questions </a:t>
            </a:r>
            <a:endParaRPr lang="en-US" sz="3600" dirty="0">
              <a:solidFill>
                <a:schemeClr val="tx2">
                  <a:lumMod val="50000"/>
                </a:schemeClr>
              </a:solidFill>
            </a:endParaRPr>
          </a:p>
        </p:txBody>
      </p:sp>
    </p:spTree>
    <p:extLst>
      <p:ext uri="{BB962C8B-B14F-4D97-AF65-F5344CB8AC3E}">
        <p14:creationId xmlns:p14="http://schemas.microsoft.com/office/powerpoint/2010/main" val="3726489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to look for in the STAAR Social Studies Questions. </a:t>
            </a:r>
            <a:endParaRPr lang="en-US" dirty="0"/>
          </a:p>
        </p:txBody>
      </p:sp>
      <p:sp>
        <p:nvSpPr>
          <p:cNvPr id="3" name="Content Placeholder 2"/>
          <p:cNvSpPr>
            <a:spLocks noGrp="1"/>
          </p:cNvSpPr>
          <p:nvPr>
            <p:ph idx="1"/>
          </p:nvPr>
        </p:nvSpPr>
        <p:spPr>
          <a:xfrm>
            <a:off x="533400" y="1676400"/>
            <a:ext cx="7620000" cy="4800600"/>
          </a:xfrm>
        </p:spPr>
        <p:txBody>
          <a:bodyPr>
            <a:normAutofit/>
          </a:bodyPr>
          <a:lstStyle/>
          <a:p>
            <a:r>
              <a:rPr lang="en-US" sz="3600" dirty="0" smtClean="0"/>
              <a:t>Vocabulary</a:t>
            </a:r>
          </a:p>
          <a:p>
            <a:r>
              <a:rPr lang="en-US" sz="3600" dirty="0" smtClean="0"/>
              <a:t>What knowledge students must “bring to the table.” </a:t>
            </a:r>
          </a:p>
          <a:p>
            <a:r>
              <a:rPr lang="en-US" sz="3600" dirty="0" smtClean="0"/>
              <a:t>Wording and reading levels </a:t>
            </a:r>
          </a:p>
          <a:p>
            <a:r>
              <a:rPr lang="en-US" sz="3600" dirty="0" smtClean="0"/>
              <a:t>The distractors</a:t>
            </a:r>
          </a:p>
          <a:p>
            <a:r>
              <a:rPr lang="en-US" sz="3600" dirty="0" smtClean="0"/>
              <a:t>What the students have to </a:t>
            </a:r>
            <a:r>
              <a:rPr lang="en-US" sz="3600" u="sng" dirty="0" smtClean="0"/>
              <a:t>do</a:t>
            </a:r>
            <a:r>
              <a:rPr lang="en-US" sz="3600" dirty="0" smtClean="0"/>
              <a:t> to answer the question.</a:t>
            </a:r>
          </a:p>
        </p:txBody>
      </p:sp>
    </p:spTree>
    <p:extLst>
      <p:ext uri="{BB962C8B-B14F-4D97-AF65-F5344CB8AC3E}">
        <p14:creationId xmlns:p14="http://schemas.microsoft.com/office/powerpoint/2010/main" val="1806613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151" y="381000"/>
            <a:ext cx="8143875" cy="4324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20722" y="4888468"/>
            <a:ext cx="6172200" cy="1569660"/>
          </a:xfrm>
          <a:prstGeom prst="rect">
            <a:avLst/>
          </a:prstGeom>
        </p:spPr>
        <p:txBody>
          <a:bodyPr wrap="square">
            <a:spAutoFit/>
          </a:bodyPr>
          <a:lstStyle/>
          <a:p>
            <a:r>
              <a:rPr lang="en-US" sz="2400" dirty="0" smtClean="0">
                <a:solidFill>
                  <a:prstClr val="black"/>
                </a:solidFill>
              </a:rPr>
              <a:t>8.23(C) identify ways conflicts between people from various racial, ethnic, and religious groups were resolved;	8.29(C)</a:t>
            </a:r>
            <a:endParaRPr lang="en-US" sz="2400" dirty="0">
              <a:solidFill>
                <a:prstClr val="black"/>
              </a:solidFill>
            </a:endParaRPr>
          </a:p>
        </p:txBody>
      </p:sp>
      <p:sp>
        <p:nvSpPr>
          <p:cNvPr id="3" name="TextBox 2"/>
          <p:cNvSpPr txBox="1"/>
          <p:nvPr/>
        </p:nvSpPr>
        <p:spPr>
          <a:xfrm>
            <a:off x="7000875" y="5073133"/>
            <a:ext cx="14478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F = 40*</a:t>
            </a:r>
          </a:p>
          <a:p>
            <a:r>
              <a:rPr lang="en-US" dirty="0" smtClean="0">
                <a:solidFill>
                  <a:prstClr val="black"/>
                </a:solidFill>
              </a:rPr>
              <a:t>G = 19</a:t>
            </a:r>
          </a:p>
          <a:p>
            <a:r>
              <a:rPr lang="en-US" dirty="0" smtClean="0">
                <a:solidFill>
                  <a:prstClr val="black"/>
                </a:solidFill>
              </a:rPr>
              <a:t>H = 21</a:t>
            </a:r>
          </a:p>
          <a:p>
            <a:r>
              <a:rPr lang="en-US" dirty="0" smtClean="0">
                <a:solidFill>
                  <a:prstClr val="black"/>
                </a:solidFill>
              </a:rPr>
              <a:t>J  = 21</a:t>
            </a:r>
            <a:endParaRPr lang="en-US" dirty="0">
              <a:solidFill>
                <a:prstClr val="black"/>
              </a:solidFill>
            </a:endParaRPr>
          </a:p>
        </p:txBody>
      </p:sp>
      <p:sp>
        <p:nvSpPr>
          <p:cNvPr id="4" name="Rounded Rectangle 3"/>
          <p:cNvSpPr/>
          <p:nvPr/>
        </p:nvSpPr>
        <p:spPr>
          <a:xfrm>
            <a:off x="4929114" y="2895600"/>
            <a:ext cx="883693"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5940188" y="3429000"/>
            <a:ext cx="914400"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668440" y="3810000"/>
            <a:ext cx="846160" cy="34574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983707" y="4155744"/>
            <a:ext cx="914400" cy="3810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565" y="1681874"/>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4565" y="1143000"/>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1525443"/>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3204" y="1291563"/>
            <a:ext cx="837045" cy="38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1281749" y="2543175"/>
            <a:ext cx="6162675" cy="16125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Remember in TAKS when you could read the prompt, pick out key words, and find the words in the correct answer?  </a:t>
            </a:r>
            <a:endParaRPr lang="en-US" sz="2400" dirty="0"/>
          </a:p>
        </p:txBody>
      </p:sp>
    </p:spTree>
    <p:extLst>
      <p:ext uri="{BB962C8B-B14F-4D97-AF65-F5344CB8AC3E}">
        <p14:creationId xmlns:p14="http://schemas.microsoft.com/office/powerpoint/2010/main" val="2313989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5" grpId="0" animBg="1"/>
      <p:bldP spid="5"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Dred Scot Decision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676400"/>
            <a:ext cx="7081232" cy="4038600"/>
          </a:xfrm>
        </p:spPr>
      </p:pic>
      <p:sp>
        <p:nvSpPr>
          <p:cNvPr id="5" name="Curved Right Arrow 4"/>
          <p:cNvSpPr/>
          <p:nvPr/>
        </p:nvSpPr>
        <p:spPr>
          <a:xfrm>
            <a:off x="381000" y="1905000"/>
            <a:ext cx="838200" cy="1981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77871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677"/>
          <a:stretch/>
        </p:blipFill>
        <p:spPr bwMode="auto">
          <a:xfrm>
            <a:off x="331358" y="802942"/>
            <a:ext cx="8322662" cy="24736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568036" y="4156456"/>
            <a:ext cx="5410200" cy="1569660"/>
          </a:xfrm>
          <a:prstGeom prst="rect">
            <a:avLst/>
          </a:prstGeom>
        </p:spPr>
        <p:txBody>
          <a:bodyPr wrap="square">
            <a:spAutoFit/>
          </a:bodyPr>
          <a:lstStyle/>
          <a:p>
            <a:r>
              <a:rPr lang="en-US" sz="2400" dirty="0" smtClean="0">
                <a:solidFill>
                  <a:prstClr val="black"/>
                </a:solidFill>
              </a:rPr>
              <a:t>8.18(A) </a:t>
            </a:r>
            <a:r>
              <a:rPr lang="en-US" sz="2400" dirty="0">
                <a:solidFill>
                  <a:prstClr val="black"/>
                </a:solidFill>
              </a:rPr>
              <a:t>identify the origin of judicial review and analyze </a:t>
            </a:r>
            <a:r>
              <a:rPr lang="en-US" sz="2400" dirty="0" smtClean="0">
                <a:solidFill>
                  <a:prstClr val="black"/>
                </a:solidFill>
              </a:rPr>
              <a:t>examples </a:t>
            </a:r>
            <a:r>
              <a:rPr lang="en-US" sz="2400" dirty="0">
                <a:solidFill>
                  <a:prstClr val="black"/>
                </a:solidFill>
              </a:rPr>
              <a:t>of congressional and presidential responses;</a:t>
            </a:r>
          </a:p>
        </p:txBody>
      </p:sp>
      <p:sp>
        <p:nvSpPr>
          <p:cNvPr id="3" name="TextBox 2"/>
          <p:cNvSpPr txBox="1"/>
          <p:nvPr/>
        </p:nvSpPr>
        <p:spPr>
          <a:xfrm>
            <a:off x="6553200" y="4142601"/>
            <a:ext cx="17526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smtClean="0">
                <a:solidFill>
                  <a:prstClr val="black"/>
                </a:solidFill>
              </a:rPr>
              <a:t>A =  13</a:t>
            </a:r>
          </a:p>
          <a:p>
            <a:r>
              <a:rPr lang="en-US" dirty="0" smtClean="0">
                <a:solidFill>
                  <a:prstClr val="black"/>
                </a:solidFill>
              </a:rPr>
              <a:t>B =  45*</a:t>
            </a:r>
          </a:p>
          <a:p>
            <a:r>
              <a:rPr lang="en-US" dirty="0" smtClean="0">
                <a:solidFill>
                  <a:prstClr val="black"/>
                </a:solidFill>
              </a:rPr>
              <a:t>C  = 26</a:t>
            </a:r>
          </a:p>
          <a:p>
            <a:r>
              <a:rPr lang="en-US" dirty="0" smtClean="0">
                <a:solidFill>
                  <a:prstClr val="black"/>
                </a:solidFill>
              </a:rPr>
              <a:t>D = 15</a:t>
            </a:r>
          </a:p>
        </p:txBody>
      </p:sp>
      <p:sp>
        <p:nvSpPr>
          <p:cNvPr id="4" name="Rounded Rectangle 3"/>
          <p:cNvSpPr/>
          <p:nvPr/>
        </p:nvSpPr>
        <p:spPr>
          <a:xfrm>
            <a:off x="6172200" y="802942"/>
            <a:ext cx="2362200" cy="644858"/>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5486400" y="2819400"/>
            <a:ext cx="3733800" cy="1923365"/>
          </a:xfrm>
          <a:prstGeom prst="cloudCallout">
            <a:avLst>
              <a:gd name="adj1" fmla="val -2993"/>
              <a:gd name="adj2" fmla="val 440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Ruled that African- Americans were property</a:t>
            </a:r>
            <a:endParaRPr lang="en-US" sz="2400" b="1" dirty="0"/>
          </a:p>
        </p:txBody>
      </p:sp>
      <p:sp>
        <p:nvSpPr>
          <p:cNvPr id="6" name="Rounded Rectangle 5"/>
          <p:cNvSpPr/>
          <p:nvPr/>
        </p:nvSpPr>
        <p:spPr>
          <a:xfrm>
            <a:off x="762000" y="1717344"/>
            <a:ext cx="3200400" cy="457200"/>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loud Callout 6"/>
          <p:cNvSpPr/>
          <p:nvPr/>
        </p:nvSpPr>
        <p:spPr>
          <a:xfrm>
            <a:off x="266700" y="3122198"/>
            <a:ext cx="3962400" cy="2068516"/>
          </a:xfrm>
          <a:prstGeom prst="cloudCallout">
            <a:avLst>
              <a:gd name="adj1" fmla="val -9467"/>
              <a:gd name="adj2" fmla="val 407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Stated that African-Americans were citizens </a:t>
            </a:r>
            <a:endParaRPr lang="en-US" sz="2400" b="1" dirty="0"/>
          </a:p>
        </p:txBody>
      </p:sp>
      <p:cxnSp>
        <p:nvCxnSpPr>
          <p:cNvPr id="9" name="Straight Arrow Connector 8"/>
          <p:cNvCxnSpPr>
            <a:stCxn id="4" idx="2"/>
            <a:endCxn id="5" idx="3"/>
          </p:cNvCxnSpPr>
          <p:nvPr/>
        </p:nvCxnSpPr>
        <p:spPr>
          <a:xfrm>
            <a:off x="7353300" y="1447800"/>
            <a:ext cx="0" cy="148157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6" idx="2"/>
            <a:endCxn id="7" idx="3"/>
          </p:cNvCxnSpPr>
          <p:nvPr/>
        </p:nvCxnSpPr>
        <p:spPr>
          <a:xfrm flipH="1">
            <a:off x="2247900" y="2174544"/>
            <a:ext cx="114300" cy="1065923"/>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Left-Right Arrow 13"/>
          <p:cNvSpPr/>
          <p:nvPr/>
        </p:nvSpPr>
        <p:spPr>
          <a:xfrm rot="20791702">
            <a:off x="3273136" y="3259267"/>
            <a:ext cx="2899064" cy="838200"/>
          </a:xfrm>
          <a:prstGeom prst="lef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2800" dirty="0" smtClean="0"/>
              <a:t>Relationship</a:t>
            </a:r>
            <a:endParaRPr lang="en-US" sz="2800" dirty="0"/>
          </a:p>
        </p:txBody>
      </p:sp>
      <p:cxnSp>
        <p:nvCxnSpPr>
          <p:cNvPr id="11" name="Straight Arrow Connector 10"/>
          <p:cNvCxnSpPr>
            <a:stCxn id="5" idx="1"/>
            <a:endCxn id="12" idx="0"/>
          </p:cNvCxnSpPr>
          <p:nvPr/>
        </p:nvCxnSpPr>
        <p:spPr>
          <a:xfrm>
            <a:off x="7353300" y="4740717"/>
            <a:ext cx="59810" cy="112668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6172200" y="5867400"/>
            <a:ext cx="2481820"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Sectionalism Unit</a:t>
            </a:r>
            <a:endParaRPr lang="en-US" dirty="0"/>
          </a:p>
        </p:txBody>
      </p:sp>
      <p:sp>
        <p:nvSpPr>
          <p:cNvPr id="15" name="Rounded Rectangle 14"/>
          <p:cNvSpPr/>
          <p:nvPr/>
        </p:nvSpPr>
        <p:spPr>
          <a:xfrm>
            <a:off x="762000" y="6057900"/>
            <a:ext cx="2971800" cy="647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Reconstruction Unit</a:t>
            </a:r>
            <a:endParaRPr lang="en-US" dirty="0"/>
          </a:p>
        </p:txBody>
      </p:sp>
      <p:cxnSp>
        <p:nvCxnSpPr>
          <p:cNvPr id="19" name="Straight Arrow Connector 18"/>
          <p:cNvCxnSpPr>
            <a:endCxn id="15" idx="0"/>
          </p:cNvCxnSpPr>
          <p:nvPr/>
        </p:nvCxnSpPr>
        <p:spPr>
          <a:xfrm>
            <a:off x="2247900" y="5190714"/>
            <a:ext cx="0" cy="867186"/>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2799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2" grpId="0" animBg="1"/>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TAKS:  13</a:t>
            </a:r>
            <a:r>
              <a:rPr lang="en-US" baseline="30000" dirty="0" smtClean="0"/>
              <a:t>th</a:t>
            </a:r>
            <a:r>
              <a:rPr lang="en-US" dirty="0" smtClean="0"/>
              <a:t>  Amendment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1524000"/>
            <a:ext cx="7239000" cy="4039442"/>
          </a:xfrm>
        </p:spPr>
      </p:pic>
      <p:sp>
        <p:nvSpPr>
          <p:cNvPr id="3" name="Curved Right Arrow 2"/>
          <p:cNvSpPr/>
          <p:nvPr/>
        </p:nvSpPr>
        <p:spPr>
          <a:xfrm>
            <a:off x="381000" y="2362200"/>
            <a:ext cx="685800" cy="14478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7380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100"/>
          <a:stretch/>
        </p:blipFill>
        <p:spPr bwMode="auto">
          <a:xfrm>
            <a:off x="114400" y="838200"/>
            <a:ext cx="8267600" cy="281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906224" y="4233208"/>
            <a:ext cx="5110163" cy="1938992"/>
          </a:xfrm>
          <a:prstGeom prst="rect">
            <a:avLst/>
          </a:prstGeom>
        </p:spPr>
        <p:txBody>
          <a:bodyPr wrap="square">
            <a:spAutoFit/>
          </a:bodyPr>
          <a:lstStyle/>
          <a:p>
            <a:r>
              <a:rPr lang="en-US" sz="2400" dirty="0" smtClean="0">
                <a:solidFill>
                  <a:prstClr val="black"/>
                </a:solidFill>
              </a:rPr>
              <a:t>8.16(B)  describe the impact of 19th-century amendments, including the </a:t>
            </a:r>
            <a:r>
              <a:rPr lang="en-US" sz="2400" b="1" dirty="0" smtClean="0">
                <a:solidFill>
                  <a:prstClr val="black"/>
                </a:solidFill>
              </a:rPr>
              <a:t>13th</a:t>
            </a:r>
            <a:r>
              <a:rPr lang="en-US" sz="2400" dirty="0" smtClean="0">
                <a:solidFill>
                  <a:prstClr val="black"/>
                </a:solidFill>
              </a:rPr>
              <a:t>, 14th, and 15th amendments, on life in the United States.</a:t>
            </a:r>
            <a:endParaRPr lang="en-US" sz="2400" dirty="0">
              <a:solidFill>
                <a:prstClr val="black"/>
              </a:solidFill>
            </a:endParaRPr>
          </a:p>
        </p:txBody>
      </p:sp>
      <p:sp>
        <p:nvSpPr>
          <p:cNvPr id="3" name="TextBox 2"/>
          <p:cNvSpPr txBox="1"/>
          <p:nvPr/>
        </p:nvSpPr>
        <p:spPr>
          <a:xfrm>
            <a:off x="6934200" y="4460259"/>
            <a:ext cx="144780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smtClean="0">
                <a:solidFill>
                  <a:prstClr val="black"/>
                </a:solidFill>
              </a:rPr>
              <a:t>A = 31</a:t>
            </a:r>
          </a:p>
          <a:p>
            <a:r>
              <a:rPr lang="en-US" sz="2400" dirty="0" smtClean="0">
                <a:solidFill>
                  <a:prstClr val="black"/>
                </a:solidFill>
              </a:rPr>
              <a:t>B = 29</a:t>
            </a:r>
          </a:p>
          <a:p>
            <a:r>
              <a:rPr lang="en-US" sz="2400" dirty="0" smtClean="0">
                <a:solidFill>
                  <a:prstClr val="black"/>
                </a:solidFill>
              </a:rPr>
              <a:t>C = 4</a:t>
            </a:r>
          </a:p>
          <a:p>
            <a:r>
              <a:rPr lang="en-US" sz="2400" dirty="0" smtClean="0">
                <a:solidFill>
                  <a:prstClr val="black"/>
                </a:solidFill>
              </a:rPr>
              <a:t>D = 36*</a:t>
            </a:r>
            <a:endParaRPr lang="en-US" sz="2400" dirty="0">
              <a:solidFill>
                <a:prstClr val="black"/>
              </a:solidFill>
            </a:endParaRPr>
          </a:p>
        </p:txBody>
      </p:sp>
      <p:sp>
        <p:nvSpPr>
          <p:cNvPr id="5" name="Rectangle 4"/>
          <p:cNvSpPr/>
          <p:nvPr/>
        </p:nvSpPr>
        <p:spPr>
          <a:xfrm>
            <a:off x="2362200" y="990600"/>
            <a:ext cx="4800600" cy="6096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loud Callout 5"/>
          <p:cNvSpPr/>
          <p:nvPr/>
        </p:nvSpPr>
        <p:spPr>
          <a:xfrm>
            <a:off x="5791200" y="3816889"/>
            <a:ext cx="3352800" cy="1981200"/>
          </a:xfrm>
          <a:prstGeom prst="cloudCallout">
            <a:avLst>
              <a:gd name="adj1" fmla="val -7400"/>
              <a:gd name="adj2" fmla="val 321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Abolished Slavery</a:t>
            </a:r>
            <a:endParaRPr lang="en-US" sz="2800" b="1" dirty="0"/>
          </a:p>
        </p:txBody>
      </p:sp>
      <p:sp>
        <p:nvSpPr>
          <p:cNvPr id="7" name="Cloud Callout 6"/>
          <p:cNvSpPr/>
          <p:nvPr/>
        </p:nvSpPr>
        <p:spPr>
          <a:xfrm>
            <a:off x="533400" y="4247109"/>
            <a:ext cx="3886200" cy="1925091"/>
          </a:xfrm>
          <a:prstGeom prst="cloudCallout">
            <a:avLst>
              <a:gd name="adj1" fmla="val -16610"/>
              <a:gd name="adj2" fmla="val 3837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Now that slaves were free, what can they do? </a:t>
            </a:r>
            <a:endParaRPr lang="en-US" sz="2800" b="1" dirty="0"/>
          </a:p>
        </p:txBody>
      </p:sp>
      <p:sp>
        <p:nvSpPr>
          <p:cNvPr id="8" name="Oval 7"/>
          <p:cNvSpPr/>
          <p:nvPr/>
        </p:nvSpPr>
        <p:spPr>
          <a:xfrm>
            <a:off x="5334000" y="1600200"/>
            <a:ext cx="682387"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15</a:t>
            </a:r>
            <a:endParaRPr lang="en-US" b="1" dirty="0"/>
          </a:p>
        </p:txBody>
      </p:sp>
      <p:sp>
        <p:nvSpPr>
          <p:cNvPr id="9" name="Oval 8"/>
          <p:cNvSpPr/>
          <p:nvPr/>
        </p:nvSpPr>
        <p:spPr>
          <a:xfrm>
            <a:off x="7162800" y="2057400"/>
            <a:ext cx="6096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14</a:t>
            </a:r>
            <a:endParaRPr lang="en-US" b="1" dirty="0"/>
          </a:p>
        </p:txBody>
      </p:sp>
      <p:cxnSp>
        <p:nvCxnSpPr>
          <p:cNvPr id="11" name="Straight Arrow Connector 10"/>
          <p:cNvCxnSpPr>
            <a:stCxn id="5" idx="2"/>
            <a:endCxn id="6" idx="3"/>
          </p:cNvCxnSpPr>
          <p:nvPr/>
        </p:nvCxnSpPr>
        <p:spPr>
          <a:xfrm>
            <a:off x="4762500" y="1600200"/>
            <a:ext cx="2705100" cy="23299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6" idx="0"/>
            <a:endCxn id="7" idx="2"/>
          </p:cNvCxnSpPr>
          <p:nvPr/>
        </p:nvCxnSpPr>
        <p:spPr>
          <a:xfrm flipH="1">
            <a:off x="4416362" y="4807489"/>
            <a:ext cx="1385238" cy="4021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114800" y="2881098"/>
            <a:ext cx="1219200" cy="395502"/>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a:stCxn id="7" idx="3"/>
          </p:cNvCxnSpPr>
          <p:nvPr/>
        </p:nvCxnSpPr>
        <p:spPr>
          <a:xfrm flipV="1">
            <a:off x="2476500" y="3276600"/>
            <a:ext cx="1771700" cy="108057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4964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2000"/>
                                  </p:stCondLst>
                                  <p:childTnLst>
                                    <p:set>
                                      <p:cBhvr>
                                        <p:cTn id="21" dur="1" fill="hold">
                                          <p:stCondLst>
                                            <p:cond delay="0"/>
                                          </p:stCondLst>
                                        </p:cTn>
                                        <p:tgtEl>
                                          <p:spTgt spid="8"/>
                                        </p:tgtEl>
                                        <p:attrNameLst>
                                          <p:attrName>style.visibility</p:attrName>
                                        </p:attrNameLst>
                                      </p:cBhvr>
                                      <p:to>
                                        <p:strVal val="visible"/>
                                      </p:to>
                                    </p:set>
                                  </p:childTnLst>
                                </p:cTn>
                              </p:par>
                              <p:par>
                                <p:cTn id="22" presetID="1" presetClass="entr" presetSubtype="0" fill="hold" grpId="0" nodeType="withEffect">
                                  <p:stCondLst>
                                    <p:cond delay="200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STAAR L</a:t>
            </a:r>
          </a:p>
          <a:p>
            <a:pPr lvl="1"/>
            <a:r>
              <a:rPr lang="en-US" dirty="0" smtClean="0"/>
              <a:t>Linguistically accommodated tests in Math, Science and Social </a:t>
            </a:r>
            <a:r>
              <a:rPr lang="en-US" dirty="0"/>
              <a:t>S</a:t>
            </a:r>
            <a:r>
              <a:rPr lang="en-US" dirty="0" smtClean="0"/>
              <a:t>tudies</a:t>
            </a:r>
          </a:p>
          <a:p>
            <a:pPr lvl="1"/>
            <a:r>
              <a:rPr lang="en-US" dirty="0" smtClean="0"/>
              <a:t>Computer administration</a:t>
            </a:r>
          </a:p>
          <a:p>
            <a:pPr lvl="1"/>
            <a:endParaRPr lang="en-US" dirty="0" smtClean="0"/>
          </a:p>
          <a:p>
            <a:r>
              <a:rPr lang="en-US" dirty="0" smtClean="0"/>
              <a:t>STAAR </a:t>
            </a:r>
          </a:p>
          <a:p>
            <a:pPr lvl="1"/>
            <a:r>
              <a:rPr lang="en-US" dirty="0" smtClean="0"/>
              <a:t>Reading and Writing, limited accommodations</a:t>
            </a:r>
          </a:p>
          <a:p>
            <a:pPr lvl="1"/>
            <a:endParaRPr lang="en-US" dirty="0" smtClean="0"/>
          </a:p>
          <a:p>
            <a:r>
              <a:rPr lang="en-US" dirty="0" smtClean="0"/>
              <a:t>STAAR Spanish</a:t>
            </a:r>
          </a:p>
          <a:p>
            <a:pPr lvl="1"/>
            <a:r>
              <a:rPr lang="en-US" dirty="0" smtClean="0"/>
              <a:t>Grades 3-5 all subjects</a:t>
            </a:r>
          </a:p>
          <a:p>
            <a:pPr marL="393192" lvl="1" indent="0">
              <a:buNone/>
            </a:pPr>
            <a:endParaRPr lang="en-US" dirty="0" smtClean="0"/>
          </a:p>
          <a:p>
            <a:pPr marL="393192" lvl="1" indent="0">
              <a:buNone/>
            </a:pPr>
            <a:endParaRPr lang="en-US" dirty="0"/>
          </a:p>
        </p:txBody>
      </p:sp>
      <p:sp>
        <p:nvSpPr>
          <p:cNvPr id="3" name="Title 2"/>
          <p:cNvSpPr>
            <a:spLocks noGrp="1"/>
          </p:cNvSpPr>
          <p:nvPr>
            <p:ph type="title"/>
          </p:nvPr>
        </p:nvSpPr>
        <p:spPr/>
        <p:txBody>
          <a:bodyPr/>
          <a:lstStyle/>
          <a:p>
            <a:r>
              <a:rPr lang="en-US" dirty="0" smtClean="0"/>
              <a:t>STAAR L and STAAR Spanish</a:t>
            </a:r>
            <a:endParaRPr lang="en-US" dirty="0"/>
          </a:p>
        </p:txBody>
      </p:sp>
    </p:spTree>
    <p:extLst>
      <p:ext uri="{BB962C8B-B14F-4D97-AF65-F5344CB8AC3E}">
        <p14:creationId xmlns:p14="http://schemas.microsoft.com/office/powerpoint/2010/main" val="390458097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5715000" cy="914400"/>
          </a:xfrm>
          <a:solidFill>
            <a:schemeClr val="bg1"/>
          </a:solidFill>
        </p:spPr>
        <p:txBody>
          <a:bodyPr/>
          <a:lstStyle/>
          <a:p>
            <a:r>
              <a:rPr lang="en-US" dirty="0" smtClean="0"/>
              <a:t>TAKS:  Scopes Trial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200" y="838200"/>
            <a:ext cx="5208522" cy="5537153"/>
          </a:xfrm>
        </p:spPr>
      </p:pic>
    </p:spTree>
    <p:extLst>
      <p:ext uri="{BB962C8B-B14F-4D97-AF65-F5344CB8AC3E}">
        <p14:creationId xmlns:p14="http://schemas.microsoft.com/office/powerpoint/2010/main" val="270309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09600"/>
            <a:ext cx="8458200" cy="23970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250209" y="3853218"/>
            <a:ext cx="6836391" cy="1569660"/>
          </a:xfrm>
          <a:prstGeom prst="rect">
            <a:avLst/>
          </a:prstGeom>
        </p:spPr>
        <p:txBody>
          <a:bodyPr wrap="square">
            <a:spAutoFit/>
          </a:bodyPr>
          <a:lstStyle/>
          <a:p>
            <a:r>
              <a:rPr lang="en-US" sz="2400" dirty="0" smtClean="0"/>
              <a:t>H.6(B):  </a:t>
            </a:r>
            <a:r>
              <a:rPr lang="en-US" sz="2400" dirty="0"/>
              <a:t>analyze the impact of significant individuals such as </a:t>
            </a:r>
            <a:r>
              <a:rPr lang="en-US" sz="2400" b="1" dirty="0"/>
              <a:t>Clarence Darrow, William Jennings Bryan, </a:t>
            </a:r>
            <a:r>
              <a:rPr lang="en-US" sz="2400" dirty="0"/>
              <a:t>Henry Ford, Glenn Curtiss, Marcus Garvey, and Charles A. Lindbergh.</a:t>
            </a:r>
          </a:p>
        </p:txBody>
      </p:sp>
      <p:sp>
        <p:nvSpPr>
          <p:cNvPr id="3" name="TextBox 2"/>
          <p:cNvSpPr txBox="1"/>
          <p:nvPr/>
        </p:nvSpPr>
        <p:spPr>
          <a:xfrm>
            <a:off x="7580485" y="3854355"/>
            <a:ext cx="987771" cy="1200329"/>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smtClean="0"/>
              <a:t>F = 13</a:t>
            </a:r>
          </a:p>
          <a:p>
            <a:r>
              <a:rPr lang="en-US" dirty="0" smtClean="0"/>
              <a:t>G = 26</a:t>
            </a:r>
          </a:p>
          <a:p>
            <a:r>
              <a:rPr lang="en-US" dirty="0" smtClean="0"/>
              <a:t>H = 26</a:t>
            </a:r>
          </a:p>
          <a:p>
            <a:r>
              <a:rPr lang="en-US" dirty="0" smtClean="0"/>
              <a:t>J  =  35* </a:t>
            </a:r>
            <a:endParaRPr lang="en-US" dirty="0"/>
          </a:p>
        </p:txBody>
      </p:sp>
      <p:sp>
        <p:nvSpPr>
          <p:cNvPr id="4" name="Rectangle 3"/>
          <p:cNvSpPr/>
          <p:nvPr/>
        </p:nvSpPr>
        <p:spPr>
          <a:xfrm>
            <a:off x="2286000" y="457200"/>
            <a:ext cx="3810000" cy="68580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loud Callout 4"/>
          <p:cNvSpPr/>
          <p:nvPr/>
        </p:nvSpPr>
        <p:spPr>
          <a:xfrm>
            <a:off x="5791200" y="1371600"/>
            <a:ext cx="2777056" cy="1219200"/>
          </a:xfrm>
          <a:prstGeom prst="cloudCallout">
            <a:avLst>
              <a:gd name="adj1" fmla="val -14444"/>
              <a:gd name="adj2" fmla="val 4011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Scope Trial</a:t>
            </a:r>
            <a:endParaRPr lang="en-US" sz="2400" b="1" dirty="0"/>
          </a:p>
        </p:txBody>
      </p:sp>
      <p:sp>
        <p:nvSpPr>
          <p:cNvPr id="6" name="Cloud Callout 5"/>
          <p:cNvSpPr/>
          <p:nvPr/>
        </p:nvSpPr>
        <p:spPr>
          <a:xfrm>
            <a:off x="3392474" y="4095845"/>
            <a:ext cx="3787254" cy="1917678"/>
          </a:xfrm>
          <a:prstGeom prst="cloudCallout">
            <a:avLst>
              <a:gd name="adj1" fmla="val -18212"/>
              <a:gd name="adj2" fmla="val 311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Darwinism v. Biblical Literalism  </a:t>
            </a:r>
            <a:endParaRPr lang="en-US" sz="2400" b="1" dirty="0"/>
          </a:p>
        </p:txBody>
      </p:sp>
      <p:sp>
        <p:nvSpPr>
          <p:cNvPr id="7" name="Rectangle 6"/>
          <p:cNvSpPr/>
          <p:nvPr/>
        </p:nvSpPr>
        <p:spPr>
          <a:xfrm>
            <a:off x="2370159" y="2397456"/>
            <a:ext cx="2847701" cy="568211"/>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4" idx="3"/>
            <a:endCxn id="5" idx="3"/>
          </p:cNvCxnSpPr>
          <p:nvPr/>
        </p:nvCxnSpPr>
        <p:spPr>
          <a:xfrm>
            <a:off x="6096000" y="800100"/>
            <a:ext cx="1083728" cy="641209"/>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1"/>
            <a:endCxn id="6" idx="3"/>
          </p:cNvCxnSpPr>
          <p:nvPr/>
        </p:nvCxnSpPr>
        <p:spPr>
          <a:xfrm flipH="1">
            <a:off x="5286101" y="2589502"/>
            <a:ext cx="1893627" cy="16159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3"/>
            <a:endCxn id="7" idx="2"/>
          </p:cNvCxnSpPr>
          <p:nvPr/>
        </p:nvCxnSpPr>
        <p:spPr>
          <a:xfrm flipH="1" flipV="1">
            <a:off x="3794010" y="2965667"/>
            <a:ext cx="1492091" cy="1239823"/>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64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have we learned?</a:t>
            </a:r>
            <a:endParaRPr lang="en-US" dirty="0"/>
          </a:p>
        </p:txBody>
      </p:sp>
      <p:sp>
        <p:nvSpPr>
          <p:cNvPr id="3" name="Content Placeholder 2"/>
          <p:cNvSpPr>
            <a:spLocks noGrp="1"/>
          </p:cNvSpPr>
          <p:nvPr>
            <p:ph sz="half" idx="1"/>
          </p:nvPr>
        </p:nvSpPr>
        <p:spPr>
          <a:xfrm>
            <a:off x="2667000" y="1600200"/>
            <a:ext cx="4038600" cy="4525963"/>
          </a:xfrm>
        </p:spPr>
        <p:txBody>
          <a:bodyPr>
            <a:normAutofit fontScale="92500" lnSpcReduction="10000"/>
          </a:bodyPr>
          <a:lstStyle/>
          <a:p>
            <a:pPr marL="114300" indent="0" algn="ctr">
              <a:buNone/>
            </a:pPr>
            <a:r>
              <a:rPr lang="en-US" sz="6600" dirty="0" smtClean="0"/>
              <a:t>This isn’t the same old Social Studies test!  </a:t>
            </a:r>
          </a:p>
          <a:p>
            <a:pPr algn="ctr"/>
            <a:endParaRPr lang="en-US" sz="6600" dirty="0" smtClean="0"/>
          </a:p>
          <a:p>
            <a:pPr algn="ctr"/>
            <a:endParaRPr lang="en-US" sz="6600" dirty="0"/>
          </a:p>
        </p:txBody>
      </p:sp>
    </p:spTree>
    <p:extLst>
      <p:ext uri="{BB962C8B-B14F-4D97-AF65-F5344CB8AC3E}">
        <p14:creationId xmlns:p14="http://schemas.microsoft.com/office/powerpoint/2010/main" val="820102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what have we learned?</a:t>
            </a:r>
            <a:endParaRPr lang="en-US" dirty="0"/>
          </a:p>
        </p:txBody>
      </p:sp>
      <p:sp>
        <p:nvSpPr>
          <p:cNvPr id="3" name="Content Placeholder 2"/>
          <p:cNvSpPr>
            <a:spLocks noGrp="1"/>
          </p:cNvSpPr>
          <p:nvPr>
            <p:ph idx="1"/>
          </p:nvPr>
        </p:nvSpPr>
        <p:spPr/>
        <p:txBody>
          <a:bodyPr>
            <a:normAutofit fontScale="92500" lnSpcReduction="10000"/>
          </a:bodyPr>
          <a:lstStyle/>
          <a:p>
            <a:r>
              <a:rPr lang="en-US" sz="3200" dirty="0" smtClean="0"/>
              <a:t>Often not a direct route to the answer -  Students must make connections.</a:t>
            </a:r>
          </a:p>
          <a:p>
            <a:r>
              <a:rPr lang="en-US" sz="3200" dirty="0" smtClean="0"/>
              <a:t>To make the connections, student must have depth of knowledge and contextual understanding</a:t>
            </a:r>
          </a:p>
          <a:p>
            <a:r>
              <a:rPr lang="en-US" sz="3200" dirty="0" smtClean="0"/>
              <a:t>Distractors are generally valid possibilities</a:t>
            </a:r>
          </a:p>
          <a:p>
            <a:r>
              <a:rPr lang="en-US" sz="3200" dirty="0"/>
              <a:t>Vocabulary</a:t>
            </a:r>
          </a:p>
          <a:p>
            <a:r>
              <a:rPr lang="en-US" sz="3200" dirty="0" smtClean="0"/>
              <a:t>Reading level/wording  is much higher and more complex.  </a:t>
            </a:r>
          </a:p>
          <a:p>
            <a:endParaRPr lang="en-US" sz="3200" dirty="0" smtClean="0"/>
          </a:p>
          <a:p>
            <a:endParaRPr lang="en-US" sz="3200" dirty="0" smtClean="0"/>
          </a:p>
          <a:p>
            <a:endParaRPr lang="en-US" sz="3200" dirty="0"/>
          </a:p>
        </p:txBody>
      </p:sp>
    </p:spTree>
    <p:extLst>
      <p:ext uri="{BB962C8B-B14F-4D97-AF65-F5344CB8AC3E}">
        <p14:creationId xmlns:p14="http://schemas.microsoft.com/office/powerpoint/2010/main" val="3964687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the Released Test? </a:t>
            </a:r>
            <a:endParaRPr lang="en-US" dirty="0"/>
          </a:p>
        </p:txBody>
      </p:sp>
      <p:sp>
        <p:nvSpPr>
          <p:cNvPr id="3" name="Content Placeholder 2"/>
          <p:cNvSpPr>
            <a:spLocks noGrp="1"/>
          </p:cNvSpPr>
          <p:nvPr>
            <p:ph sz="half" idx="1"/>
          </p:nvPr>
        </p:nvSpPr>
        <p:spPr>
          <a:xfrm>
            <a:off x="152400" y="1600200"/>
            <a:ext cx="4038600" cy="4525963"/>
          </a:xfrm>
        </p:spPr>
        <p:txBody>
          <a:bodyPr>
            <a:normAutofit lnSpcReduction="10000"/>
          </a:bodyPr>
          <a:lstStyle/>
          <a:p>
            <a:r>
              <a:rPr lang="en-US" dirty="0" smtClean="0"/>
              <a:t>Demonstrate how students will have to connect abstract concepts and topics. </a:t>
            </a:r>
          </a:p>
          <a:p>
            <a:r>
              <a:rPr lang="en-US" dirty="0" smtClean="0"/>
              <a:t>Demonstrate to teachers how to create STAAR-like questions for assessments.</a:t>
            </a:r>
            <a:endParaRPr lang="en-US" dirty="0"/>
          </a:p>
        </p:txBody>
      </p:sp>
      <p:sp>
        <p:nvSpPr>
          <p:cNvPr id="4" name="Content Placeholder 3"/>
          <p:cNvSpPr>
            <a:spLocks noGrp="1"/>
          </p:cNvSpPr>
          <p:nvPr>
            <p:ph sz="half" idx="2"/>
          </p:nvPr>
        </p:nvSpPr>
        <p:spPr>
          <a:xfrm>
            <a:off x="4876800" y="1600200"/>
            <a:ext cx="4038600" cy="4525963"/>
          </a:xfrm>
        </p:spPr>
        <p:txBody>
          <a:bodyPr>
            <a:normAutofit lnSpcReduction="10000"/>
          </a:bodyPr>
          <a:lstStyle/>
          <a:p>
            <a:r>
              <a:rPr lang="en-US" dirty="0" smtClean="0"/>
              <a:t>Demonstrate the need for vocabulary development and contextual-background knowledge. </a:t>
            </a:r>
          </a:p>
          <a:p>
            <a:r>
              <a:rPr lang="en-US" dirty="0" smtClean="0"/>
              <a:t>Demonstrate the need for determining the </a:t>
            </a:r>
            <a:r>
              <a:rPr lang="en-US" u="sng" dirty="0" smtClean="0"/>
              <a:t>best answer</a:t>
            </a:r>
            <a:r>
              <a:rPr lang="en-US" dirty="0" smtClean="0"/>
              <a:t> from the list.  </a:t>
            </a:r>
          </a:p>
          <a:p>
            <a:endParaRPr lang="en-US" dirty="0"/>
          </a:p>
        </p:txBody>
      </p:sp>
    </p:spTree>
    <p:extLst>
      <p:ext uri="{BB962C8B-B14F-4D97-AF65-F5344CB8AC3E}">
        <p14:creationId xmlns:p14="http://schemas.microsoft.com/office/powerpoint/2010/main" val="646838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Reading/Writing in Social Studies</a:t>
            </a:r>
            <a:endParaRPr lang="en-US" dirty="0"/>
          </a:p>
        </p:txBody>
      </p:sp>
      <p:sp>
        <p:nvSpPr>
          <p:cNvPr id="3" name="Content Placeholder 2"/>
          <p:cNvSpPr>
            <a:spLocks noGrp="1"/>
          </p:cNvSpPr>
          <p:nvPr>
            <p:ph idx="1"/>
          </p:nvPr>
        </p:nvSpPr>
        <p:spPr>
          <a:xfrm>
            <a:off x="457200" y="1447800"/>
            <a:ext cx="8229600" cy="4525963"/>
          </a:xfrm>
        </p:spPr>
        <p:txBody>
          <a:bodyPr/>
          <a:lstStyle/>
          <a:p>
            <a:r>
              <a:rPr lang="en-US" dirty="0" smtClean="0"/>
              <a:t>Literature</a:t>
            </a:r>
          </a:p>
          <a:p>
            <a:pPr lvl="1"/>
            <a:r>
              <a:rPr lang="en-US" dirty="0" smtClean="0"/>
              <a:t>Biographies</a:t>
            </a:r>
          </a:p>
          <a:p>
            <a:pPr lvl="1"/>
            <a:r>
              <a:rPr lang="en-US" dirty="0" smtClean="0"/>
              <a:t>Literary Nonfiction (Historical Fiction)</a:t>
            </a:r>
          </a:p>
          <a:p>
            <a:r>
              <a:rPr lang="en-US" dirty="0" smtClean="0"/>
              <a:t>Writing Topics</a:t>
            </a:r>
          </a:p>
          <a:p>
            <a:r>
              <a:rPr lang="en-US" dirty="0" smtClean="0"/>
              <a:t>Connections</a:t>
            </a:r>
          </a:p>
          <a:p>
            <a:r>
              <a:rPr lang="en-US" dirty="0" smtClean="0"/>
              <a:t>Themes</a:t>
            </a:r>
          </a:p>
          <a:p>
            <a:r>
              <a:rPr lang="en-US" dirty="0" smtClean="0"/>
              <a:t>Academic Vocabulary</a:t>
            </a:r>
          </a:p>
        </p:txBody>
      </p:sp>
    </p:spTree>
    <p:extLst>
      <p:ext uri="{BB962C8B-B14F-4D97-AF65-F5344CB8AC3E}">
        <p14:creationId xmlns:p14="http://schemas.microsoft.com/office/powerpoint/2010/main" val="3007077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ESC 12 help?  </a:t>
            </a:r>
            <a:endParaRPr lang="en-US" dirty="0"/>
          </a:p>
        </p:txBody>
      </p:sp>
      <p:sp>
        <p:nvSpPr>
          <p:cNvPr id="3" name="Content Placeholder 2"/>
          <p:cNvSpPr>
            <a:spLocks noGrp="1"/>
          </p:cNvSpPr>
          <p:nvPr>
            <p:ph idx="1"/>
          </p:nvPr>
        </p:nvSpPr>
        <p:spPr/>
        <p:txBody>
          <a:bodyPr>
            <a:normAutofit/>
          </a:bodyPr>
          <a:lstStyle/>
          <a:p>
            <a:r>
              <a:rPr lang="en-US" sz="2800" dirty="0" smtClean="0"/>
              <a:t>Professional Development Opportunities</a:t>
            </a:r>
          </a:p>
          <a:p>
            <a:pPr lvl="1"/>
            <a:r>
              <a:rPr lang="en-US" sz="2600" dirty="0" err="1" smtClean="0"/>
              <a:t>PreK</a:t>
            </a:r>
            <a:r>
              <a:rPr lang="en-US" sz="2600" dirty="0" smtClean="0"/>
              <a:t> / K Conference – Little Authors / Big Citizens</a:t>
            </a:r>
          </a:p>
          <a:p>
            <a:pPr lvl="1"/>
            <a:r>
              <a:rPr lang="en-US" sz="2600" dirty="0" smtClean="0"/>
              <a:t>1</a:t>
            </a:r>
            <a:r>
              <a:rPr lang="en-US" sz="2600" baseline="30000" dirty="0" smtClean="0"/>
              <a:t>st</a:t>
            </a:r>
            <a:r>
              <a:rPr lang="en-US" sz="2600" dirty="0" smtClean="0"/>
              <a:t> / 2</a:t>
            </a:r>
            <a:r>
              <a:rPr lang="en-US" sz="2600" baseline="30000" dirty="0" smtClean="0"/>
              <a:t>nd</a:t>
            </a:r>
            <a:r>
              <a:rPr lang="en-US" sz="2600" dirty="0" smtClean="0"/>
              <a:t> Conference</a:t>
            </a:r>
          </a:p>
          <a:p>
            <a:pPr lvl="1"/>
            <a:r>
              <a:rPr lang="en-US" sz="2600" dirty="0" smtClean="0"/>
              <a:t>Process Skills</a:t>
            </a:r>
            <a:endParaRPr lang="en-US" sz="2400" dirty="0" smtClean="0"/>
          </a:p>
          <a:p>
            <a:r>
              <a:rPr lang="en-US" sz="2800" dirty="0" smtClean="0"/>
              <a:t>ESC 12 Social Studies Project Share Group</a:t>
            </a:r>
          </a:p>
          <a:p>
            <a:r>
              <a:rPr lang="en-US" sz="2800" dirty="0" smtClean="0"/>
              <a:t>ESC 12 Social Studies Listserv </a:t>
            </a:r>
          </a:p>
          <a:p>
            <a:r>
              <a:rPr lang="en-US" sz="2800" dirty="0" smtClean="0"/>
              <a:t>Social Studies Support</a:t>
            </a:r>
          </a:p>
        </p:txBody>
      </p:sp>
    </p:spTree>
    <p:extLst>
      <p:ext uri="{BB962C8B-B14F-4D97-AF65-F5344CB8AC3E}">
        <p14:creationId xmlns:p14="http://schemas.microsoft.com/office/powerpoint/2010/main" val="2624307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5754624" cy="1828800"/>
          </a:xfrm>
        </p:spPr>
        <p:txBody>
          <a:bodyPr/>
          <a:lstStyle/>
          <a:p>
            <a:r>
              <a:rPr lang="en-US" dirty="0" smtClean="0"/>
              <a:t>Science </a:t>
            </a:r>
            <a:endParaRPr lang="en-US" dirty="0"/>
          </a:p>
        </p:txBody>
      </p:sp>
      <p:sp>
        <p:nvSpPr>
          <p:cNvPr id="3" name="Text Placeholder 2"/>
          <p:cNvSpPr>
            <a:spLocks noGrp="1"/>
          </p:cNvSpPr>
          <p:nvPr>
            <p:ph type="body" idx="1"/>
          </p:nvPr>
        </p:nvSpPr>
        <p:spPr>
          <a:xfrm>
            <a:off x="4419600" y="2931712"/>
            <a:ext cx="4075113" cy="2249888"/>
          </a:xfrm>
        </p:spPr>
        <p:txBody>
          <a:bodyPr>
            <a:normAutofit/>
          </a:bodyPr>
          <a:lstStyle/>
          <a:p>
            <a:r>
              <a:rPr lang="en-US" dirty="0" smtClean="0"/>
              <a:t>Lisa </a:t>
            </a:r>
            <a:r>
              <a:rPr lang="en-US" dirty="0"/>
              <a:t>Benjamin</a:t>
            </a:r>
          </a:p>
          <a:p>
            <a:r>
              <a:rPr lang="en-US" dirty="0"/>
              <a:t>and Jeanine Wolf</a:t>
            </a:r>
          </a:p>
          <a:p>
            <a:r>
              <a:rPr lang="en-US" dirty="0" smtClean="0">
                <a:hlinkClick r:id="rId2"/>
              </a:rPr>
              <a:t>LBenjamin@esc12.net</a:t>
            </a:r>
            <a:endParaRPr lang="en-US" dirty="0" smtClean="0"/>
          </a:p>
          <a:p>
            <a:r>
              <a:rPr lang="en-US" dirty="0" smtClean="0">
                <a:hlinkClick r:id="rId3"/>
              </a:rPr>
              <a:t>JWolf@esc12.net</a:t>
            </a:r>
            <a:endParaRPr lang="en-US" dirty="0"/>
          </a:p>
        </p:txBody>
      </p:sp>
      <p:pic>
        <p:nvPicPr>
          <p:cNvPr id="4" name="Picture 3" descr="esc12bwlogo_transparent.png"/>
          <p:cNvPicPr>
            <a:picLocks noChangeAspect="1"/>
          </p:cNvPicPr>
          <p:nvPr/>
        </p:nvPicPr>
        <p:blipFill>
          <a:blip r:embed="rId4" cstate="print"/>
          <a:stretch>
            <a:fillRect/>
          </a:stretch>
        </p:blipFill>
        <p:spPr>
          <a:xfrm>
            <a:off x="609600" y="762000"/>
            <a:ext cx="1752600" cy="851261"/>
          </a:xfrm>
          <a:prstGeom prst="rect">
            <a:avLst/>
          </a:prstGeom>
        </p:spPr>
      </p:pic>
    </p:spTree>
    <p:extLst>
      <p:ext uri="{BB962C8B-B14F-4D97-AF65-F5344CB8AC3E}">
        <p14:creationId xmlns:p14="http://schemas.microsoft.com/office/powerpoint/2010/main" val="168780089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b="1" dirty="0" smtClean="0"/>
              <a:t>2013</a:t>
            </a:r>
            <a:r>
              <a:rPr lang="en-US" sz="4000" dirty="0" smtClean="0"/>
              <a:t> 5</a:t>
            </a:r>
            <a:r>
              <a:rPr lang="en-US" sz="4000" baseline="30000" dirty="0" smtClean="0"/>
              <a:t>th</a:t>
            </a:r>
            <a:r>
              <a:rPr lang="en-US" sz="4000" dirty="0" smtClean="0"/>
              <a:t> Grade STAAR Science Data</a:t>
            </a:r>
            <a:endParaRPr lang="en-US" sz="4000" dirty="0"/>
          </a:p>
        </p:txBody>
      </p:sp>
      <p:sp>
        <p:nvSpPr>
          <p:cNvPr id="3" name="Content Placeholder 2"/>
          <p:cNvSpPr>
            <a:spLocks noGrp="1"/>
          </p:cNvSpPr>
          <p:nvPr>
            <p:ph idx="1"/>
          </p:nvPr>
        </p:nvSpPr>
        <p:spPr>
          <a:xfrm>
            <a:off x="457200" y="1143000"/>
            <a:ext cx="8229600" cy="4525963"/>
          </a:xfrm>
        </p:spPr>
        <p:txBody>
          <a:bodyPr>
            <a:noAutofit/>
          </a:bodyPr>
          <a:lstStyle/>
          <a:p>
            <a:endParaRPr lang="en-US" sz="4000" b="1" dirty="0" smtClean="0"/>
          </a:p>
          <a:p>
            <a:r>
              <a:rPr lang="en-US" sz="4000" b="1" dirty="0" smtClean="0"/>
              <a:t>44</a:t>
            </a:r>
            <a:r>
              <a:rPr lang="en-US" sz="4000" dirty="0" smtClean="0"/>
              <a:t> total questions</a:t>
            </a:r>
          </a:p>
          <a:p>
            <a:r>
              <a:rPr lang="en-US" sz="4000" b="1" dirty="0" smtClean="0"/>
              <a:t>26</a:t>
            </a:r>
            <a:r>
              <a:rPr lang="en-US" sz="4000" dirty="0" smtClean="0"/>
              <a:t> dual-coded</a:t>
            </a:r>
          </a:p>
          <a:p>
            <a:r>
              <a:rPr lang="en-US" sz="4000" b="1" dirty="0" smtClean="0"/>
              <a:t>16</a:t>
            </a:r>
            <a:r>
              <a:rPr lang="en-US" sz="4000" dirty="0" smtClean="0"/>
              <a:t> supporting standards</a:t>
            </a:r>
          </a:p>
          <a:p>
            <a:r>
              <a:rPr lang="en-US" sz="4000" b="1" dirty="0" smtClean="0"/>
              <a:t>18</a:t>
            </a:r>
            <a:r>
              <a:rPr lang="en-US" sz="4000" dirty="0" smtClean="0"/>
              <a:t> related to Physical Science</a:t>
            </a:r>
          </a:p>
          <a:p>
            <a:r>
              <a:rPr lang="en-US" sz="4000" b="1" dirty="0" smtClean="0"/>
              <a:t>12</a:t>
            </a:r>
            <a:r>
              <a:rPr lang="en-US" sz="4000" dirty="0" smtClean="0"/>
              <a:t> related to Earth Science</a:t>
            </a:r>
          </a:p>
          <a:p>
            <a:r>
              <a:rPr lang="en-US" sz="4000" b="1" dirty="0" smtClean="0"/>
              <a:t>14</a:t>
            </a:r>
            <a:r>
              <a:rPr lang="en-US" sz="4000" dirty="0" smtClean="0"/>
              <a:t> related to Life Science</a:t>
            </a:r>
            <a:endParaRPr lang="en-US" sz="4000" dirty="0"/>
          </a:p>
        </p:txBody>
      </p:sp>
    </p:spTree>
    <p:extLst>
      <p:ext uri="{BB962C8B-B14F-4D97-AF65-F5344CB8AC3E}">
        <p14:creationId xmlns:p14="http://schemas.microsoft.com/office/powerpoint/2010/main" val="283052606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11740961"/>
              </p:ext>
            </p:extLst>
          </p:nvPr>
        </p:nvGraphicFramePr>
        <p:xfrm>
          <a:off x="1143000" y="1828800"/>
          <a:ext cx="8170862" cy="4572000"/>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a:xfrm>
            <a:off x="381000" y="457200"/>
            <a:ext cx="8229600" cy="1143000"/>
          </a:xfrm>
        </p:spPr>
        <p:txBody>
          <a:bodyPr>
            <a:noAutofit/>
          </a:bodyPr>
          <a:lstStyle/>
          <a:p>
            <a:pPr algn="ctr"/>
            <a:r>
              <a:rPr lang="en-US" sz="4000" b="1" dirty="0" smtClean="0"/>
              <a:t>2012</a:t>
            </a:r>
            <a:r>
              <a:rPr lang="en-US" sz="4000" dirty="0" smtClean="0"/>
              <a:t> 5</a:t>
            </a:r>
            <a:r>
              <a:rPr lang="en-US" sz="4000" baseline="30000" dirty="0" smtClean="0"/>
              <a:t>th</a:t>
            </a:r>
            <a:r>
              <a:rPr lang="en-US" sz="4000" dirty="0" smtClean="0"/>
              <a:t> Grade STAAR Science Data</a:t>
            </a:r>
            <a:br>
              <a:rPr lang="en-US" sz="4000" dirty="0" smtClean="0"/>
            </a:br>
            <a:r>
              <a:rPr lang="en-US" sz="2800" dirty="0" smtClean="0"/>
              <a:t>(Region 12)</a:t>
            </a:r>
            <a:endParaRPr lang="en-US" sz="2800" dirty="0"/>
          </a:p>
        </p:txBody>
      </p:sp>
    </p:spTree>
    <p:extLst>
      <p:ext uri="{BB962C8B-B14F-4D97-AF65-F5344CB8AC3E}">
        <p14:creationId xmlns:p14="http://schemas.microsoft.com/office/powerpoint/2010/main" val="3284254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TEA Releases the STAAR test questions</a:t>
            </a:r>
            <a:endParaRPr lang="en-US" dirty="0"/>
          </a:p>
        </p:txBody>
      </p:sp>
      <p:sp>
        <p:nvSpPr>
          <p:cNvPr id="3" name="Text Placeholder 2"/>
          <p:cNvSpPr>
            <a:spLocks noGrp="1"/>
          </p:cNvSpPr>
          <p:nvPr>
            <p:ph type="body" idx="4294967295"/>
          </p:nvPr>
        </p:nvSpPr>
        <p:spPr>
          <a:xfrm>
            <a:off x="4914900" y="5943600"/>
            <a:ext cx="3975100" cy="477838"/>
          </a:xfrm>
        </p:spPr>
        <p:txBody>
          <a:bodyPr>
            <a:normAutofit lnSpcReduction="10000"/>
          </a:bodyPr>
          <a:lstStyle/>
          <a:p>
            <a:r>
              <a:rPr lang="en-US" dirty="0" smtClean="0"/>
              <a:t>August 2013</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214" y="1524000"/>
            <a:ext cx="6934200" cy="4323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433949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gn="ctr"/>
            <a:r>
              <a:rPr lang="en-US" sz="4000" b="1" dirty="0" smtClean="0"/>
              <a:t>2013</a:t>
            </a:r>
            <a:r>
              <a:rPr lang="en-US" sz="4000" dirty="0" smtClean="0"/>
              <a:t> 5</a:t>
            </a:r>
            <a:r>
              <a:rPr lang="en-US" sz="4000" baseline="30000" dirty="0" smtClean="0"/>
              <a:t>th</a:t>
            </a:r>
            <a:r>
              <a:rPr lang="en-US" sz="4000" dirty="0" smtClean="0"/>
              <a:t> Grade STAAR Science Data</a:t>
            </a:r>
            <a:br>
              <a:rPr lang="en-US" sz="4000" dirty="0" smtClean="0"/>
            </a:br>
            <a:r>
              <a:rPr lang="en-US" sz="2800" dirty="0" smtClean="0"/>
              <a:t>(Region 12)</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52110011"/>
              </p:ext>
            </p:extLst>
          </p:nvPr>
        </p:nvGraphicFramePr>
        <p:xfrm>
          <a:off x="1066800" y="1905000"/>
          <a:ext cx="8305800" cy="4572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843934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Process Skills</a:t>
            </a:r>
            <a:endParaRPr lang="en-US" sz="4400" dirty="0"/>
          </a:p>
        </p:txBody>
      </p:sp>
      <p:sp>
        <p:nvSpPr>
          <p:cNvPr id="4" name="TextBox 3"/>
          <p:cNvSpPr txBox="1"/>
          <p:nvPr/>
        </p:nvSpPr>
        <p:spPr>
          <a:xfrm>
            <a:off x="533400" y="1524000"/>
            <a:ext cx="3505200" cy="4955203"/>
          </a:xfrm>
          <a:prstGeom prst="rect">
            <a:avLst/>
          </a:prstGeom>
          <a:noFill/>
        </p:spPr>
        <p:txBody>
          <a:bodyPr wrap="square" rtlCol="0">
            <a:spAutoFit/>
          </a:bodyPr>
          <a:lstStyle/>
          <a:p>
            <a:pPr algn="ctr"/>
            <a:r>
              <a:rPr lang="en-US" sz="3600" b="1" dirty="0" smtClean="0"/>
              <a:t>2012 STAAR</a:t>
            </a:r>
          </a:p>
          <a:p>
            <a:pPr algn="ctr"/>
            <a:endParaRPr lang="en-US" sz="3200" b="1" i="1" dirty="0"/>
          </a:p>
          <a:p>
            <a:pPr algn="ctr"/>
            <a:r>
              <a:rPr lang="en-US" sz="3200" dirty="0" smtClean="0"/>
              <a:t>15 </a:t>
            </a:r>
            <a:r>
              <a:rPr lang="en-US" sz="3200" dirty="0"/>
              <a:t>questions- TEKS 2D</a:t>
            </a:r>
          </a:p>
          <a:p>
            <a:pPr algn="ctr"/>
            <a:r>
              <a:rPr lang="en-US" sz="3200" dirty="0"/>
              <a:t>(72% Mastery)</a:t>
            </a:r>
          </a:p>
          <a:p>
            <a:pPr algn="ctr"/>
            <a:endParaRPr lang="en-US" sz="3200" dirty="0"/>
          </a:p>
          <a:p>
            <a:pPr algn="ctr"/>
            <a:r>
              <a:rPr lang="en-US" sz="3200" dirty="0"/>
              <a:t>4 questions- TEKS 4A</a:t>
            </a:r>
          </a:p>
          <a:p>
            <a:pPr algn="ctr"/>
            <a:r>
              <a:rPr lang="en-US" sz="3200" dirty="0"/>
              <a:t>(77% Mastery)</a:t>
            </a:r>
          </a:p>
          <a:p>
            <a:pPr algn="ctr"/>
            <a:endParaRPr lang="en-US" sz="2400" i="1" dirty="0"/>
          </a:p>
        </p:txBody>
      </p:sp>
      <p:sp>
        <p:nvSpPr>
          <p:cNvPr id="5" name="TextBox 4"/>
          <p:cNvSpPr txBox="1"/>
          <p:nvPr/>
        </p:nvSpPr>
        <p:spPr>
          <a:xfrm>
            <a:off x="4640826" y="1509251"/>
            <a:ext cx="3657600" cy="5601533"/>
          </a:xfrm>
          <a:prstGeom prst="rect">
            <a:avLst/>
          </a:prstGeom>
          <a:noFill/>
        </p:spPr>
        <p:txBody>
          <a:bodyPr wrap="square" rtlCol="0">
            <a:spAutoFit/>
          </a:bodyPr>
          <a:lstStyle/>
          <a:p>
            <a:pPr algn="ctr"/>
            <a:r>
              <a:rPr lang="en-US" sz="3600" b="1" dirty="0" smtClean="0"/>
              <a:t>2013 STAAR</a:t>
            </a:r>
          </a:p>
          <a:p>
            <a:pPr algn="ctr"/>
            <a:endParaRPr lang="en-US" sz="3200" i="1" dirty="0"/>
          </a:p>
          <a:p>
            <a:pPr algn="ctr"/>
            <a:r>
              <a:rPr lang="en-US" sz="3200" dirty="0" smtClean="0"/>
              <a:t>17 </a:t>
            </a:r>
            <a:r>
              <a:rPr lang="en-US" sz="3200" dirty="0"/>
              <a:t>questions- TEKS </a:t>
            </a:r>
            <a:r>
              <a:rPr lang="en-US" sz="3200" dirty="0" smtClean="0"/>
              <a:t>2D</a:t>
            </a:r>
          </a:p>
          <a:p>
            <a:pPr algn="ctr"/>
            <a:r>
              <a:rPr lang="en-US" sz="3200" dirty="0" smtClean="0"/>
              <a:t>(66% Mastery)</a:t>
            </a:r>
            <a:endParaRPr lang="en-US" sz="3200" dirty="0"/>
          </a:p>
          <a:p>
            <a:pPr algn="ctr"/>
            <a:endParaRPr lang="en-US" sz="3200" dirty="0"/>
          </a:p>
          <a:p>
            <a:pPr algn="ctr"/>
            <a:r>
              <a:rPr lang="en-US" sz="3200" dirty="0" smtClean="0"/>
              <a:t>1 question- TEKS 4A</a:t>
            </a:r>
          </a:p>
          <a:p>
            <a:pPr algn="ctr"/>
            <a:r>
              <a:rPr lang="en-US" sz="3200" dirty="0" smtClean="0"/>
              <a:t>(56% Mastery)</a:t>
            </a:r>
          </a:p>
          <a:p>
            <a:pPr algn="ctr"/>
            <a:endParaRPr lang="en-US" sz="2400" i="1" dirty="0"/>
          </a:p>
          <a:p>
            <a:pPr algn="ctr"/>
            <a:endParaRPr lang="en-US" sz="2400" i="1" dirty="0"/>
          </a:p>
          <a:p>
            <a:endParaRPr lang="en-US" dirty="0"/>
          </a:p>
        </p:txBody>
      </p:sp>
    </p:spTree>
    <p:extLst>
      <p:ext uri="{BB962C8B-B14F-4D97-AF65-F5344CB8AC3E}">
        <p14:creationId xmlns:p14="http://schemas.microsoft.com/office/powerpoint/2010/main" val="401374462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2013</a:t>
            </a:r>
            <a:r>
              <a:rPr lang="en-US" dirty="0"/>
              <a:t> 5</a:t>
            </a:r>
            <a:r>
              <a:rPr lang="en-US" baseline="30000" dirty="0"/>
              <a:t>th</a:t>
            </a:r>
            <a:r>
              <a:rPr lang="en-US" dirty="0"/>
              <a:t> 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#1</a:t>
            </a:r>
          </a:p>
          <a:p>
            <a:r>
              <a:rPr lang="en-US" sz="2800" dirty="0" smtClean="0"/>
              <a:t>The student will demonstrate an understanding of the properties of </a:t>
            </a:r>
            <a:r>
              <a:rPr lang="en-US" sz="2800" b="1" dirty="0" smtClean="0"/>
              <a:t>matter and energy </a:t>
            </a:r>
            <a:r>
              <a:rPr lang="en-US" sz="2800" dirty="0" smtClean="0"/>
              <a:t>and their interactions. </a:t>
            </a:r>
            <a:endParaRPr lang="en-US" sz="2800" dirty="0"/>
          </a:p>
        </p:txBody>
      </p:sp>
      <p:sp>
        <p:nvSpPr>
          <p:cNvPr id="4" name="TextBox 3"/>
          <p:cNvSpPr txBox="1"/>
          <p:nvPr/>
        </p:nvSpPr>
        <p:spPr>
          <a:xfrm>
            <a:off x="533400" y="3733800"/>
            <a:ext cx="4114800" cy="1938992"/>
          </a:xfrm>
          <a:prstGeom prst="rect">
            <a:avLst/>
          </a:prstGeom>
          <a:noFill/>
        </p:spPr>
        <p:txBody>
          <a:bodyPr wrap="square" rtlCol="0">
            <a:spAutoFit/>
          </a:bodyPr>
          <a:lstStyle/>
          <a:p>
            <a:pPr algn="ctr"/>
            <a:r>
              <a:rPr lang="en-US" sz="4000" dirty="0" smtClean="0"/>
              <a:t>Region 12 Average</a:t>
            </a:r>
          </a:p>
          <a:p>
            <a:pPr algn="ctr"/>
            <a:endParaRPr lang="en-US" sz="4000" dirty="0" smtClean="0"/>
          </a:p>
          <a:p>
            <a:pPr algn="ctr"/>
            <a:r>
              <a:rPr lang="en-US" sz="4000" b="1" dirty="0" smtClean="0"/>
              <a:t>5.4</a:t>
            </a:r>
            <a:r>
              <a:rPr lang="en-US" sz="4000" dirty="0" smtClean="0"/>
              <a:t> out of </a:t>
            </a:r>
            <a:r>
              <a:rPr lang="en-US" sz="4000" b="1" dirty="0" smtClean="0"/>
              <a:t>8</a:t>
            </a:r>
            <a:endParaRPr lang="en-US" sz="4000" b="1" dirty="0"/>
          </a:p>
        </p:txBody>
      </p:sp>
      <p:sp>
        <p:nvSpPr>
          <p:cNvPr id="5" name="TextBox 4"/>
          <p:cNvSpPr txBox="1"/>
          <p:nvPr/>
        </p:nvSpPr>
        <p:spPr>
          <a:xfrm>
            <a:off x="5384801" y="3733800"/>
            <a:ext cx="3200400" cy="1938992"/>
          </a:xfrm>
          <a:prstGeom prst="rect">
            <a:avLst/>
          </a:prstGeom>
          <a:noFill/>
        </p:spPr>
        <p:txBody>
          <a:bodyPr wrap="square" rtlCol="0">
            <a:spAutoFit/>
          </a:bodyPr>
          <a:lstStyle/>
          <a:p>
            <a:pPr algn="ctr"/>
            <a:r>
              <a:rPr lang="en-US" sz="4000" dirty="0" smtClean="0"/>
              <a:t>State Average</a:t>
            </a:r>
          </a:p>
          <a:p>
            <a:pPr algn="ctr"/>
            <a:endParaRPr lang="en-US" sz="4000" dirty="0"/>
          </a:p>
          <a:p>
            <a:pPr algn="ctr"/>
            <a:r>
              <a:rPr lang="en-US" sz="4000" b="1" dirty="0" smtClean="0"/>
              <a:t>4.7</a:t>
            </a:r>
            <a:r>
              <a:rPr lang="en-US" sz="4000" dirty="0" smtClean="0"/>
              <a:t> out of </a:t>
            </a:r>
            <a:r>
              <a:rPr lang="en-US" sz="4000" b="1" dirty="0" smtClean="0"/>
              <a:t>8</a:t>
            </a:r>
            <a:r>
              <a:rPr lang="en-US" sz="4000" dirty="0" smtClean="0"/>
              <a:t> </a:t>
            </a:r>
            <a:endParaRPr lang="en-US" sz="4000" dirty="0"/>
          </a:p>
        </p:txBody>
      </p:sp>
    </p:spTree>
    <p:extLst>
      <p:ext uri="{BB962C8B-B14F-4D97-AF65-F5344CB8AC3E}">
        <p14:creationId xmlns:p14="http://schemas.microsoft.com/office/powerpoint/2010/main" val="8844572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2013</a:t>
            </a:r>
            <a:r>
              <a:rPr lang="en-US" dirty="0"/>
              <a:t> 5</a:t>
            </a:r>
            <a:r>
              <a:rPr lang="en-US" baseline="30000" dirty="0"/>
              <a:t>th</a:t>
            </a:r>
            <a:r>
              <a:rPr lang="en-US" dirty="0"/>
              <a:t> 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#2</a:t>
            </a:r>
          </a:p>
          <a:p>
            <a:r>
              <a:rPr lang="en-US" sz="2800" dirty="0" smtClean="0"/>
              <a:t>The student will demonstrate an understanding of </a:t>
            </a:r>
            <a:r>
              <a:rPr lang="en-US" sz="2800" b="1" dirty="0" smtClean="0"/>
              <a:t>force, motion, and energy </a:t>
            </a:r>
            <a:r>
              <a:rPr lang="en-US" sz="2800" dirty="0" smtClean="0"/>
              <a:t>and their relationships.  </a:t>
            </a:r>
            <a:endParaRPr lang="en-US" sz="2800" dirty="0"/>
          </a:p>
        </p:txBody>
      </p:sp>
      <p:sp>
        <p:nvSpPr>
          <p:cNvPr id="4" name="TextBox 3"/>
          <p:cNvSpPr txBox="1"/>
          <p:nvPr/>
        </p:nvSpPr>
        <p:spPr>
          <a:xfrm>
            <a:off x="533400" y="3810000"/>
            <a:ext cx="4114800" cy="1938992"/>
          </a:xfrm>
          <a:prstGeom prst="rect">
            <a:avLst/>
          </a:prstGeom>
          <a:noFill/>
        </p:spPr>
        <p:txBody>
          <a:bodyPr wrap="square" rtlCol="0">
            <a:spAutoFit/>
          </a:bodyPr>
          <a:lstStyle/>
          <a:p>
            <a:pPr algn="ctr"/>
            <a:r>
              <a:rPr lang="en-US" sz="4000" dirty="0" smtClean="0"/>
              <a:t>Region 12 Average</a:t>
            </a:r>
          </a:p>
          <a:p>
            <a:pPr algn="ctr"/>
            <a:endParaRPr lang="en-US" sz="4000" dirty="0" smtClean="0"/>
          </a:p>
          <a:p>
            <a:pPr algn="ctr"/>
            <a:r>
              <a:rPr lang="en-US" sz="4000" b="1" dirty="0" smtClean="0"/>
              <a:t>7.1</a:t>
            </a:r>
            <a:r>
              <a:rPr lang="en-US" sz="4000" dirty="0" smtClean="0"/>
              <a:t> out of </a:t>
            </a:r>
            <a:r>
              <a:rPr lang="en-US" sz="4000" b="1" dirty="0" smtClean="0"/>
              <a:t>10</a:t>
            </a:r>
            <a:endParaRPr lang="en-US" sz="4000" b="1" dirty="0"/>
          </a:p>
        </p:txBody>
      </p:sp>
      <p:sp>
        <p:nvSpPr>
          <p:cNvPr id="5" name="TextBox 4"/>
          <p:cNvSpPr txBox="1"/>
          <p:nvPr/>
        </p:nvSpPr>
        <p:spPr>
          <a:xfrm>
            <a:off x="5381580" y="3810000"/>
            <a:ext cx="3533819" cy="2554545"/>
          </a:xfrm>
          <a:prstGeom prst="rect">
            <a:avLst/>
          </a:prstGeom>
          <a:noFill/>
        </p:spPr>
        <p:txBody>
          <a:bodyPr wrap="square" rtlCol="0">
            <a:spAutoFit/>
          </a:bodyPr>
          <a:lstStyle/>
          <a:p>
            <a:pPr algn="ctr"/>
            <a:r>
              <a:rPr lang="en-US" sz="4000" dirty="0" smtClean="0"/>
              <a:t>State Average</a:t>
            </a:r>
          </a:p>
          <a:p>
            <a:pPr algn="ctr"/>
            <a:endParaRPr lang="en-US" sz="4000" dirty="0"/>
          </a:p>
          <a:p>
            <a:pPr algn="ctr"/>
            <a:r>
              <a:rPr lang="en-US" sz="4000" b="1" dirty="0" smtClean="0"/>
              <a:t>6.1</a:t>
            </a:r>
            <a:r>
              <a:rPr lang="en-US" sz="4000" dirty="0" smtClean="0"/>
              <a:t> out of </a:t>
            </a:r>
            <a:r>
              <a:rPr lang="en-US" sz="4000" b="1" dirty="0" smtClean="0"/>
              <a:t>10</a:t>
            </a:r>
            <a:r>
              <a:rPr lang="en-US" sz="4000" dirty="0" smtClean="0"/>
              <a:t> </a:t>
            </a:r>
            <a:endParaRPr lang="en-US" sz="4000" dirty="0"/>
          </a:p>
        </p:txBody>
      </p:sp>
    </p:spTree>
    <p:extLst>
      <p:ext uri="{BB962C8B-B14F-4D97-AF65-F5344CB8AC3E}">
        <p14:creationId xmlns:p14="http://schemas.microsoft.com/office/powerpoint/2010/main" val="106264195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2013</a:t>
            </a:r>
            <a:r>
              <a:rPr lang="en-US" dirty="0"/>
              <a:t> 5</a:t>
            </a:r>
            <a:r>
              <a:rPr lang="en-US" baseline="30000" dirty="0"/>
              <a:t>th</a:t>
            </a:r>
            <a:r>
              <a:rPr lang="en-US" dirty="0"/>
              <a:t> Grade STAAR Science Data</a:t>
            </a:r>
          </a:p>
        </p:txBody>
      </p:sp>
      <p:sp>
        <p:nvSpPr>
          <p:cNvPr id="3" name="Content Placeholder 2"/>
          <p:cNvSpPr>
            <a:spLocks noGrp="1"/>
          </p:cNvSpPr>
          <p:nvPr>
            <p:ph idx="1"/>
          </p:nvPr>
        </p:nvSpPr>
        <p:spPr>
          <a:xfrm>
            <a:off x="457200" y="1600200"/>
            <a:ext cx="8077200" cy="1371600"/>
          </a:xfrm>
        </p:spPr>
        <p:txBody>
          <a:bodyPr>
            <a:noAutofit/>
          </a:bodyPr>
          <a:lstStyle/>
          <a:p>
            <a:pPr marL="0" indent="0">
              <a:buNone/>
            </a:pPr>
            <a:r>
              <a:rPr lang="en-US" sz="2800" dirty="0" smtClean="0"/>
              <a:t>Reporting Category #3</a:t>
            </a:r>
          </a:p>
          <a:p>
            <a:r>
              <a:rPr lang="en-US" sz="2800" dirty="0" smtClean="0"/>
              <a:t>The student will demonstrate an understanding of components, cycles, patterns, and natural events of </a:t>
            </a:r>
            <a:r>
              <a:rPr lang="en-US" sz="2800" b="1" dirty="0" smtClean="0"/>
              <a:t>Earth and space systems</a:t>
            </a:r>
            <a:r>
              <a:rPr lang="en-US" sz="2800" dirty="0" smtClean="0"/>
              <a:t>. </a:t>
            </a:r>
            <a:endParaRPr lang="en-US" sz="2800" dirty="0"/>
          </a:p>
        </p:txBody>
      </p:sp>
      <p:sp>
        <p:nvSpPr>
          <p:cNvPr id="4" name="TextBox 3"/>
          <p:cNvSpPr txBox="1"/>
          <p:nvPr/>
        </p:nvSpPr>
        <p:spPr>
          <a:xfrm>
            <a:off x="533400" y="3903574"/>
            <a:ext cx="4114800" cy="2308324"/>
          </a:xfrm>
          <a:prstGeom prst="rect">
            <a:avLst/>
          </a:prstGeom>
          <a:noFill/>
        </p:spPr>
        <p:txBody>
          <a:bodyPr wrap="square" rtlCol="0">
            <a:spAutoFit/>
          </a:bodyPr>
          <a:lstStyle/>
          <a:p>
            <a:pPr algn="ctr"/>
            <a:r>
              <a:rPr lang="en-US" sz="3600" dirty="0" smtClean="0"/>
              <a:t>Region 12 Average</a:t>
            </a:r>
          </a:p>
          <a:p>
            <a:pPr algn="ctr"/>
            <a:endParaRPr lang="en-US" sz="3600" dirty="0" smtClean="0"/>
          </a:p>
          <a:p>
            <a:pPr algn="ctr"/>
            <a:r>
              <a:rPr lang="en-US" sz="3600" b="1" dirty="0" smtClean="0"/>
              <a:t>7.6</a:t>
            </a:r>
            <a:r>
              <a:rPr lang="en-US" sz="3600" dirty="0" smtClean="0"/>
              <a:t> out of </a:t>
            </a:r>
            <a:r>
              <a:rPr lang="en-US" sz="3600" b="1" dirty="0" smtClean="0"/>
              <a:t>12</a:t>
            </a:r>
            <a:endParaRPr lang="en-US" sz="3600" b="1" dirty="0"/>
          </a:p>
        </p:txBody>
      </p:sp>
      <p:sp>
        <p:nvSpPr>
          <p:cNvPr id="5" name="TextBox 4"/>
          <p:cNvSpPr txBox="1"/>
          <p:nvPr/>
        </p:nvSpPr>
        <p:spPr>
          <a:xfrm>
            <a:off x="5384801" y="3872796"/>
            <a:ext cx="3200400" cy="2369880"/>
          </a:xfrm>
          <a:prstGeom prst="rect">
            <a:avLst/>
          </a:prstGeom>
          <a:noFill/>
        </p:spPr>
        <p:txBody>
          <a:bodyPr wrap="square" rtlCol="0">
            <a:spAutoFit/>
          </a:bodyPr>
          <a:lstStyle/>
          <a:p>
            <a:pPr algn="ctr"/>
            <a:r>
              <a:rPr lang="en-US" sz="3600" dirty="0" smtClean="0"/>
              <a:t>State Average</a:t>
            </a:r>
          </a:p>
          <a:p>
            <a:pPr algn="ctr"/>
            <a:endParaRPr lang="en-US" sz="3600" dirty="0"/>
          </a:p>
          <a:p>
            <a:pPr algn="ctr"/>
            <a:r>
              <a:rPr lang="en-US" sz="3600" b="1" dirty="0" smtClean="0"/>
              <a:t>6.7</a:t>
            </a:r>
            <a:r>
              <a:rPr lang="en-US" sz="3600" dirty="0" smtClean="0"/>
              <a:t> out of </a:t>
            </a:r>
            <a:r>
              <a:rPr lang="en-US" sz="3600" b="1" dirty="0" smtClean="0"/>
              <a:t>12</a:t>
            </a:r>
            <a:r>
              <a:rPr lang="en-US" sz="4000" dirty="0" smtClean="0"/>
              <a:t> </a:t>
            </a:r>
            <a:endParaRPr lang="en-US" sz="4000" dirty="0"/>
          </a:p>
        </p:txBody>
      </p:sp>
    </p:spTree>
    <p:extLst>
      <p:ext uri="{BB962C8B-B14F-4D97-AF65-F5344CB8AC3E}">
        <p14:creationId xmlns:p14="http://schemas.microsoft.com/office/powerpoint/2010/main" val="270171175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t>2013</a:t>
            </a:r>
            <a:r>
              <a:rPr lang="en-US" dirty="0"/>
              <a:t> 5</a:t>
            </a:r>
            <a:r>
              <a:rPr lang="en-US" baseline="30000" dirty="0"/>
              <a:t>th</a:t>
            </a:r>
            <a:r>
              <a:rPr lang="en-US" dirty="0"/>
              <a:t> Grade STAAR Science Data</a:t>
            </a:r>
          </a:p>
        </p:txBody>
      </p:sp>
      <p:sp>
        <p:nvSpPr>
          <p:cNvPr id="3" name="Content Placeholder 2"/>
          <p:cNvSpPr>
            <a:spLocks noGrp="1"/>
          </p:cNvSpPr>
          <p:nvPr>
            <p:ph idx="1"/>
          </p:nvPr>
        </p:nvSpPr>
        <p:spPr>
          <a:xfrm>
            <a:off x="381000" y="1600200"/>
            <a:ext cx="8534400" cy="1371600"/>
          </a:xfrm>
        </p:spPr>
        <p:txBody>
          <a:bodyPr>
            <a:noAutofit/>
          </a:bodyPr>
          <a:lstStyle/>
          <a:p>
            <a:pPr marL="0" indent="0">
              <a:buNone/>
            </a:pPr>
            <a:r>
              <a:rPr lang="en-US" sz="2600" dirty="0" smtClean="0"/>
              <a:t>Reporting Category #4</a:t>
            </a:r>
          </a:p>
          <a:p>
            <a:r>
              <a:rPr lang="en-US" sz="2600" dirty="0" smtClean="0"/>
              <a:t>The student will demonstrate an understanding of the structures and functions of </a:t>
            </a:r>
            <a:r>
              <a:rPr lang="en-US" sz="2600" b="1" dirty="0" smtClean="0"/>
              <a:t>living organisms </a:t>
            </a:r>
            <a:r>
              <a:rPr lang="en-US" sz="2600" dirty="0" smtClean="0"/>
              <a:t>and their interdependence on each other and on their </a:t>
            </a:r>
            <a:r>
              <a:rPr lang="en-US" sz="2600" b="1" dirty="0" smtClean="0"/>
              <a:t>environment</a:t>
            </a:r>
            <a:r>
              <a:rPr lang="en-US" sz="2600" dirty="0" smtClean="0"/>
              <a:t>. </a:t>
            </a:r>
            <a:endParaRPr lang="en-US" sz="2600" dirty="0"/>
          </a:p>
        </p:txBody>
      </p:sp>
      <p:sp>
        <p:nvSpPr>
          <p:cNvPr id="4" name="TextBox 3"/>
          <p:cNvSpPr txBox="1"/>
          <p:nvPr/>
        </p:nvSpPr>
        <p:spPr>
          <a:xfrm>
            <a:off x="552718" y="4038600"/>
            <a:ext cx="4114800" cy="2308324"/>
          </a:xfrm>
          <a:prstGeom prst="rect">
            <a:avLst/>
          </a:prstGeom>
          <a:noFill/>
        </p:spPr>
        <p:txBody>
          <a:bodyPr wrap="square" rtlCol="0">
            <a:spAutoFit/>
          </a:bodyPr>
          <a:lstStyle/>
          <a:p>
            <a:pPr algn="ctr"/>
            <a:r>
              <a:rPr lang="en-US" sz="3600" dirty="0" smtClean="0"/>
              <a:t>Region 12 Average</a:t>
            </a:r>
          </a:p>
          <a:p>
            <a:pPr algn="ctr"/>
            <a:endParaRPr lang="en-US" sz="3600" dirty="0" smtClean="0"/>
          </a:p>
          <a:p>
            <a:pPr algn="ctr"/>
            <a:r>
              <a:rPr lang="en-US" sz="3600" b="1" dirty="0" smtClean="0"/>
              <a:t>9.2</a:t>
            </a:r>
            <a:r>
              <a:rPr lang="en-US" sz="3600" dirty="0" smtClean="0"/>
              <a:t> out of </a:t>
            </a:r>
            <a:r>
              <a:rPr lang="en-US" sz="3600" b="1" dirty="0" smtClean="0"/>
              <a:t>14</a:t>
            </a:r>
            <a:endParaRPr lang="en-US" sz="3600" b="1" dirty="0"/>
          </a:p>
        </p:txBody>
      </p:sp>
      <p:sp>
        <p:nvSpPr>
          <p:cNvPr id="5" name="TextBox 4"/>
          <p:cNvSpPr txBox="1"/>
          <p:nvPr/>
        </p:nvSpPr>
        <p:spPr>
          <a:xfrm>
            <a:off x="5384801" y="4038600"/>
            <a:ext cx="3200400" cy="2308324"/>
          </a:xfrm>
          <a:prstGeom prst="rect">
            <a:avLst/>
          </a:prstGeom>
          <a:noFill/>
        </p:spPr>
        <p:txBody>
          <a:bodyPr wrap="square" rtlCol="0">
            <a:spAutoFit/>
          </a:bodyPr>
          <a:lstStyle/>
          <a:p>
            <a:pPr algn="ctr"/>
            <a:r>
              <a:rPr lang="en-US" sz="3600" dirty="0" smtClean="0"/>
              <a:t>State Average</a:t>
            </a:r>
          </a:p>
          <a:p>
            <a:pPr algn="ctr"/>
            <a:endParaRPr lang="en-US" sz="3600" dirty="0"/>
          </a:p>
          <a:p>
            <a:pPr algn="ctr"/>
            <a:r>
              <a:rPr lang="en-US" sz="3600" b="1" dirty="0" smtClean="0"/>
              <a:t>7.8</a:t>
            </a:r>
            <a:r>
              <a:rPr lang="en-US" sz="3600" dirty="0" smtClean="0"/>
              <a:t> out of </a:t>
            </a:r>
            <a:r>
              <a:rPr lang="en-US" sz="3600" b="1" dirty="0" smtClean="0"/>
              <a:t>14</a:t>
            </a:r>
            <a:r>
              <a:rPr lang="en-US" sz="3600" dirty="0" smtClean="0"/>
              <a:t> </a:t>
            </a:r>
            <a:endParaRPr lang="en-US" sz="3600" dirty="0"/>
          </a:p>
        </p:txBody>
      </p:sp>
    </p:spTree>
    <p:extLst>
      <p:ext uri="{BB962C8B-B14F-4D97-AF65-F5344CB8AC3E}">
        <p14:creationId xmlns:p14="http://schemas.microsoft.com/office/powerpoint/2010/main" val="199771602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fontScale="90000"/>
          </a:bodyPr>
          <a:lstStyle/>
          <a:p>
            <a:pPr algn="ctr"/>
            <a:r>
              <a:rPr lang="en-US" b="1" dirty="0"/>
              <a:t>2013</a:t>
            </a:r>
            <a:r>
              <a:rPr lang="en-US" dirty="0"/>
              <a:t> 5</a:t>
            </a:r>
            <a:r>
              <a:rPr lang="en-US" baseline="30000" dirty="0"/>
              <a:t>th</a:t>
            </a:r>
            <a:r>
              <a:rPr lang="en-US" dirty="0"/>
              <a:t> Grade STAAR Science </a:t>
            </a:r>
            <a:r>
              <a:rPr lang="en-US" dirty="0" smtClean="0"/>
              <a:t>Data</a:t>
            </a:r>
            <a:br>
              <a:rPr lang="en-US" dirty="0" smtClean="0"/>
            </a:br>
            <a:r>
              <a:rPr lang="en-US" sz="2700" dirty="0" smtClean="0"/>
              <a:t>(Region 12)</a:t>
            </a:r>
            <a:endParaRPr lang="en-US" sz="2700"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61417770"/>
              </p:ext>
            </p:extLst>
          </p:nvPr>
        </p:nvGraphicFramePr>
        <p:xfrm>
          <a:off x="990600" y="2133600"/>
          <a:ext cx="7162800" cy="3428998"/>
        </p:xfrm>
        <a:graphic>
          <a:graphicData uri="http://schemas.openxmlformats.org/drawingml/2006/table">
            <a:tbl>
              <a:tblPr firstRow="1" bandRow="1">
                <a:tableStyleId>{5C22544A-7EE6-4342-B048-85BDC9FD1C3A}</a:tableStyleId>
              </a:tblPr>
              <a:tblGrid>
                <a:gridCol w="1790700"/>
                <a:gridCol w="1790700"/>
                <a:gridCol w="1790700"/>
                <a:gridCol w="1790700"/>
              </a:tblGrid>
              <a:tr h="1033622">
                <a:tc>
                  <a:txBody>
                    <a:bodyPr/>
                    <a:lstStyle/>
                    <a:p>
                      <a:pPr algn="ctr"/>
                      <a:r>
                        <a:rPr lang="en-US" sz="2400" dirty="0" smtClean="0"/>
                        <a:t>Reporting</a:t>
                      </a:r>
                      <a:r>
                        <a:rPr lang="en-US" sz="2400" baseline="0" dirty="0" smtClean="0"/>
                        <a:t> Category</a:t>
                      </a:r>
                      <a:endParaRPr lang="en-US" sz="2400" dirty="0"/>
                    </a:p>
                  </a:txBody>
                  <a:tcPr/>
                </a:tc>
                <a:tc>
                  <a:txBody>
                    <a:bodyPr/>
                    <a:lstStyle/>
                    <a:p>
                      <a:pPr algn="ctr"/>
                      <a:r>
                        <a:rPr lang="en-US" sz="2400" dirty="0" smtClean="0"/>
                        <a:t># of Test Points</a:t>
                      </a:r>
                      <a:endParaRPr lang="en-US" sz="2400" dirty="0"/>
                    </a:p>
                  </a:txBody>
                  <a:tcPr/>
                </a:tc>
                <a:tc>
                  <a:txBody>
                    <a:bodyPr/>
                    <a:lstStyle/>
                    <a:p>
                      <a:pPr algn="ctr"/>
                      <a:r>
                        <a:rPr lang="en-US" sz="2400" dirty="0" smtClean="0"/>
                        <a:t>% of Total Points</a:t>
                      </a:r>
                      <a:endParaRPr lang="en-US" sz="2400" dirty="0"/>
                    </a:p>
                  </a:txBody>
                  <a:tcPr/>
                </a:tc>
                <a:tc>
                  <a:txBody>
                    <a:bodyPr/>
                    <a:lstStyle/>
                    <a:p>
                      <a:pPr algn="ctr"/>
                      <a:r>
                        <a:rPr lang="en-US" sz="2400" dirty="0" smtClean="0"/>
                        <a:t>Mastery</a:t>
                      </a:r>
                      <a:endParaRPr lang="en-US" sz="2400" dirty="0"/>
                    </a:p>
                  </a:txBody>
                  <a:tcPr/>
                </a:tc>
              </a:tr>
              <a:tr h="598844">
                <a:tc>
                  <a:txBody>
                    <a:bodyPr/>
                    <a:lstStyle/>
                    <a:p>
                      <a:pPr algn="ctr"/>
                      <a:r>
                        <a:rPr lang="en-US" sz="2800" dirty="0" smtClean="0"/>
                        <a:t>1</a:t>
                      </a:r>
                      <a:endParaRPr lang="en-US" sz="2800" dirty="0"/>
                    </a:p>
                  </a:txBody>
                  <a:tcPr/>
                </a:tc>
                <a:tc>
                  <a:txBody>
                    <a:bodyPr/>
                    <a:lstStyle/>
                    <a:p>
                      <a:pPr algn="ctr"/>
                      <a:r>
                        <a:rPr lang="en-US" sz="2800" dirty="0" smtClean="0"/>
                        <a:t>8</a:t>
                      </a:r>
                      <a:endParaRPr lang="en-US" sz="2800" dirty="0"/>
                    </a:p>
                  </a:txBody>
                  <a:tcPr/>
                </a:tc>
                <a:tc>
                  <a:txBody>
                    <a:bodyPr/>
                    <a:lstStyle/>
                    <a:p>
                      <a:pPr algn="ctr"/>
                      <a:r>
                        <a:rPr lang="en-US" sz="2800" dirty="0" smtClean="0"/>
                        <a:t>18%</a:t>
                      </a:r>
                      <a:endParaRPr lang="en-US" sz="2800" dirty="0"/>
                    </a:p>
                  </a:txBody>
                  <a:tcPr/>
                </a:tc>
                <a:tc>
                  <a:txBody>
                    <a:bodyPr/>
                    <a:lstStyle/>
                    <a:p>
                      <a:pPr algn="ctr"/>
                      <a:r>
                        <a:rPr lang="en-US" sz="2800" b="1" dirty="0" smtClean="0"/>
                        <a:t>68%</a:t>
                      </a:r>
                      <a:endParaRPr lang="en-US" sz="2800" b="1" dirty="0"/>
                    </a:p>
                  </a:txBody>
                  <a:tcPr>
                    <a:solidFill>
                      <a:srgbClr val="C00000"/>
                    </a:solidFill>
                  </a:tcPr>
                </a:tc>
              </a:tr>
              <a:tr h="598844">
                <a:tc>
                  <a:txBody>
                    <a:bodyPr/>
                    <a:lstStyle/>
                    <a:p>
                      <a:pPr algn="ctr"/>
                      <a:r>
                        <a:rPr lang="en-US" sz="2800" dirty="0" smtClean="0"/>
                        <a:t>2</a:t>
                      </a:r>
                      <a:endParaRPr lang="en-US" sz="2800" dirty="0"/>
                    </a:p>
                  </a:txBody>
                  <a:tcPr/>
                </a:tc>
                <a:tc>
                  <a:txBody>
                    <a:bodyPr/>
                    <a:lstStyle/>
                    <a:p>
                      <a:pPr algn="ctr"/>
                      <a:r>
                        <a:rPr lang="en-US" sz="2800" dirty="0" smtClean="0"/>
                        <a:t>10</a:t>
                      </a:r>
                      <a:endParaRPr lang="en-US" sz="2800" dirty="0"/>
                    </a:p>
                  </a:txBody>
                  <a:tcPr/>
                </a:tc>
                <a:tc>
                  <a:txBody>
                    <a:bodyPr/>
                    <a:lstStyle/>
                    <a:p>
                      <a:pPr algn="ctr"/>
                      <a:r>
                        <a:rPr lang="en-US" sz="2800" dirty="0" smtClean="0"/>
                        <a:t>23%</a:t>
                      </a:r>
                      <a:endParaRPr lang="en-US" sz="2800" dirty="0"/>
                    </a:p>
                  </a:txBody>
                  <a:tcPr/>
                </a:tc>
                <a:tc>
                  <a:txBody>
                    <a:bodyPr/>
                    <a:lstStyle/>
                    <a:p>
                      <a:pPr algn="ctr"/>
                      <a:r>
                        <a:rPr lang="en-US" sz="2800" b="1" dirty="0" smtClean="0">
                          <a:solidFill>
                            <a:schemeClr val="tx1"/>
                          </a:solidFill>
                        </a:rPr>
                        <a:t>71%</a:t>
                      </a:r>
                      <a:endParaRPr lang="en-US" sz="2800" b="1" dirty="0">
                        <a:solidFill>
                          <a:schemeClr val="tx1"/>
                        </a:solidFill>
                      </a:endParaRPr>
                    </a:p>
                  </a:txBody>
                  <a:tcPr>
                    <a:solidFill>
                      <a:schemeClr val="accent6">
                        <a:lumMod val="75000"/>
                      </a:schemeClr>
                    </a:solidFill>
                  </a:tcPr>
                </a:tc>
              </a:tr>
              <a:tr h="598844">
                <a:tc>
                  <a:txBody>
                    <a:bodyPr/>
                    <a:lstStyle/>
                    <a:p>
                      <a:pPr algn="ctr"/>
                      <a:r>
                        <a:rPr lang="en-US" sz="2800" dirty="0" smtClean="0"/>
                        <a:t>3</a:t>
                      </a:r>
                      <a:endParaRPr lang="en-US" sz="2800" dirty="0"/>
                    </a:p>
                  </a:txBody>
                  <a:tcPr/>
                </a:tc>
                <a:tc>
                  <a:txBody>
                    <a:bodyPr/>
                    <a:lstStyle/>
                    <a:p>
                      <a:pPr algn="ctr"/>
                      <a:r>
                        <a:rPr lang="en-US" sz="2800" dirty="0" smtClean="0"/>
                        <a:t>12</a:t>
                      </a:r>
                      <a:endParaRPr lang="en-US" sz="2800" dirty="0"/>
                    </a:p>
                  </a:txBody>
                  <a:tcPr/>
                </a:tc>
                <a:tc>
                  <a:txBody>
                    <a:bodyPr/>
                    <a:lstStyle/>
                    <a:p>
                      <a:pPr algn="ctr"/>
                      <a:r>
                        <a:rPr lang="en-US" sz="2800" dirty="0" smtClean="0"/>
                        <a:t>27%</a:t>
                      </a:r>
                      <a:endParaRPr lang="en-US" sz="2800" dirty="0"/>
                    </a:p>
                  </a:txBody>
                  <a:tcPr/>
                </a:tc>
                <a:tc>
                  <a:txBody>
                    <a:bodyPr/>
                    <a:lstStyle/>
                    <a:p>
                      <a:pPr algn="ctr"/>
                      <a:r>
                        <a:rPr lang="en-US" sz="2800" b="1" dirty="0" smtClean="0"/>
                        <a:t>63%</a:t>
                      </a:r>
                      <a:endParaRPr lang="en-US" sz="2800" b="1" dirty="0"/>
                    </a:p>
                  </a:txBody>
                  <a:tcPr>
                    <a:solidFill>
                      <a:srgbClr val="C00000"/>
                    </a:solidFill>
                  </a:tcPr>
                </a:tc>
              </a:tr>
              <a:tr h="598844">
                <a:tc>
                  <a:txBody>
                    <a:bodyPr/>
                    <a:lstStyle/>
                    <a:p>
                      <a:pPr algn="ctr"/>
                      <a:r>
                        <a:rPr lang="en-US" sz="2800" dirty="0" smtClean="0"/>
                        <a:t>4</a:t>
                      </a:r>
                      <a:endParaRPr lang="en-US" sz="2800" dirty="0"/>
                    </a:p>
                  </a:txBody>
                  <a:tcPr/>
                </a:tc>
                <a:tc>
                  <a:txBody>
                    <a:bodyPr/>
                    <a:lstStyle/>
                    <a:p>
                      <a:pPr algn="ctr"/>
                      <a:r>
                        <a:rPr lang="en-US" sz="2800" dirty="0" smtClean="0"/>
                        <a:t>14</a:t>
                      </a:r>
                      <a:endParaRPr lang="en-US" sz="2800" dirty="0"/>
                    </a:p>
                  </a:txBody>
                  <a:tcPr/>
                </a:tc>
                <a:tc>
                  <a:txBody>
                    <a:bodyPr/>
                    <a:lstStyle/>
                    <a:p>
                      <a:pPr algn="ctr"/>
                      <a:r>
                        <a:rPr lang="en-US" sz="2800" dirty="0" smtClean="0"/>
                        <a:t>32%</a:t>
                      </a:r>
                      <a:endParaRPr lang="en-US" sz="2800" dirty="0"/>
                    </a:p>
                  </a:txBody>
                  <a:tcPr/>
                </a:tc>
                <a:tc>
                  <a:txBody>
                    <a:bodyPr/>
                    <a:lstStyle/>
                    <a:p>
                      <a:pPr algn="ctr"/>
                      <a:r>
                        <a:rPr lang="en-US" sz="2800" b="1" dirty="0" smtClean="0"/>
                        <a:t>66%</a:t>
                      </a:r>
                      <a:endParaRPr lang="en-US" sz="2800" b="1" dirty="0"/>
                    </a:p>
                  </a:txBody>
                  <a:tcPr>
                    <a:solidFill>
                      <a:srgbClr val="C00000"/>
                    </a:solidFill>
                  </a:tcPr>
                </a:tc>
              </a:tr>
            </a:tbl>
          </a:graphicData>
        </a:graphic>
      </p:graphicFrame>
    </p:spTree>
    <p:extLst>
      <p:ext uri="{BB962C8B-B14F-4D97-AF65-F5344CB8AC3E}">
        <p14:creationId xmlns:p14="http://schemas.microsoft.com/office/powerpoint/2010/main" val="13578352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r>
              <a:rPr lang="en-US" sz="2800" dirty="0" smtClean="0"/>
              <a:t>TEKS 5.7A and Process Skill 5.2D</a:t>
            </a:r>
            <a:endParaRPr lang="en-US" sz="2800" dirty="0"/>
          </a:p>
        </p:txBody>
      </p:sp>
      <p:sp>
        <p:nvSpPr>
          <p:cNvPr id="3" name="Title 2"/>
          <p:cNvSpPr>
            <a:spLocks noGrp="1"/>
          </p:cNvSpPr>
          <p:nvPr>
            <p:ph type="title"/>
          </p:nvPr>
        </p:nvSpPr>
        <p:spPr>
          <a:xfrm>
            <a:off x="9172" y="152400"/>
            <a:ext cx="9134828" cy="1143000"/>
          </a:xfrm>
        </p:spPr>
        <p:txBody>
          <a:bodyPr>
            <a:normAutofit fontScale="90000"/>
          </a:bodyPr>
          <a:lstStyle/>
          <a:p>
            <a:pPr algn="ctr"/>
            <a:r>
              <a:rPr lang="en-US" dirty="0" smtClean="0"/>
              <a:t>Most Missed Question on </a:t>
            </a:r>
            <a:br>
              <a:rPr lang="en-US" dirty="0" smtClean="0"/>
            </a:br>
            <a:r>
              <a:rPr lang="en-US" dirty="0" smtClean="0"/>
              <a:t>2013 5</a:t>
            </a:r>
            <a:r>
              <a:rPr lang="en-US" baseline="30000" dirty="0" smtClean="0"/>
              <a:t>th</a:t>
            </a:r>
            <a:r>
              <a:rPr lang="en-US" dirty="0" smtClean="0"/>
              <a:t> grade STAAR </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2" y="1981200"/>
            <a:ext cx="9134828" cy="461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67414" y="4724399"/>
            <a:ext cx="2519186" cy="2031325"/>
          </a:xfrm>
          <a:prstGeom prst="rect">
            <a:avLst/>
          </a:prstGeom>
          <a:noFill/>
        </p:spPr>
        <p:txBody>
          <a:bodyPr wrap="square" rtlCol="0">
            <a:spAutoFit/>
          </a:bodyPr>
          <a:lstStyle/>
          <a:p>
            <a:r>
              <a:rPr lang="en-US" b="1" dirty="0" smtClean="0"/>
              <a:t>13%</a:t>
            </a:r>
          </a:p>
          <a:p>
            <a:endParaRPr lang="en-US" b="1" dirty="0"/>
          </a:p>
          <a:p>
            <a:r>
              <a:rPr lang="en-US" b="1" dirty="0" smtClean="0"/>
              <a:t>36%</a:t>
            </a:r>
          </a:p>
          <a:p>
            <a:endParaRPr lang="en-US" b="1" dirty="0"/>
          </a:p>
          <a:p>
            <a:r>
              <a:rPr lang="en-US" b="1" dirty="0" smtClean="0"/>
              <a:t>46%****</a:t>
            </a:r>
          </a:p>
          <a:p>
            <a:endParaRPr lang="en-US" b="1" dirty="0"/>
          </a:p>
          <a:p>
            <a:r>
              <a:rPr lang="en-US" b="1" dirty="0" smtClean="0"/>
              <a:t>5%</a:t>
            </a:r>
            <a:endParaRPr lang="en-US" b="1" dirty="0"/>
          </a:p>
        </p:txBody>
      </p:sp>
    </p:spTree>
    <p:extLst>
      <p:ext uri="{BB962C8B-B14F-4D97-AF65-F5344CB8AC3E}">
        <p14:creationId xmlns:p14="http://schemas.microsoft.com/office/powerpoint/2010/main" val="214462841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err="1" smtClean="0"/>
              <a:t>TxAir</a:t>
            </a:r>
            <a:endParaRPr lang="en-US" sz="4400" dirty="0"/>
          </a:p>
        </p:txBody>
      </p:sp>
      <p:sp>
        <p:nvSpPr>
          <p:cNvPr id="3" name="Content Placeholder 2"/>
          <p:cNvSpPr>
            <a:spLocks noGrp="1"/>
          </p:cNvSpPr>
          <p:nvPr>
            <p:ph idx="1"/>
          </p:nvPr>
        </p:nvSpPr>
        <p:spPr>
          <a:xfrm>
            <a:off x="228600" y="1600200"/>
            <a:ext cx="8610600" cy="4525963"/>
          </a:xfrm>
        </p:spPr>
        <p:txBody>
          <a:bodyPr>
            <a:normAutofit/>
          </a:bodyPr>
          <a:lstStyle/>
          <a:p>
            <a:r>
              <a:rPr lang="en-US" sz="3200" dirty="0" smtClean="0"/>
              <a:t>Formally known as TMSDS</a:t>
            </a:r>
          </a:p>
          <a:p>
            <a:r>
              <a:rPr lang="en-US" sz="3200" dirty="0" smtClean="0"/>
              <a:t>Available for FREE!</a:t>
            </a:r>
          </a:p>
          <a:p>
            <a:r>
              <a:rPr lang="en-US" sz="3200" dirty="0" smtClean="0"/>
              <a:t>Math and science question bank for grades 3-8</a:t>
            </a:r>
          </a:p>
          <a:p>
            <a:r>
              <a:rPr lang="en-US" sz="3200" dirty="0" smtClean="0"/>
              <a:t>Contact your technology specialist for an account</a:t>
            </a:r>
          </a:p>
          <a:p>
            <a:r>
              <a:rPr lang="en-US" sz="3200" dirty="0" smtClean="0"/>
              <a:t>Contact Mark Pietka for any questions</a:t>
            </a:r>
          </a:p>
          <a:p>
            <a:pPr lvl="1"/>
            <a:r>
              <a:rPr lang="en-US" sz="2800" dirty="0" smtClean="0">
                <a:hlinkClick r:id="rId2"/>
              </a:rPr>
              <a:t>MPietka@esc12.net</a:t>
            </a:r>
            <a:r>
              <a:rPr lang="en-US" sz="2800" dirty="0" smtClean="0"/>
              <a:t> </a:t>
            </a:r>
            <a:endParaRPr lang="en-US" sz="2800" dirty="0"/>
          </a:p>
        </p:txBody>
      </p:sp>
    </p:spTree>
    <p:extLst>
      <p:ext uri="{BB962C8B-B14F-4D97-AF65-F5344CB8AC3E}">
        <p14:creationId xmlns:p14="http://schemas.microsoft.com/office/powerpoint/2010/main" val="976366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400" dirty="0" smtClean="0"/>
              <a:t>Gateway Resources</a:t>
            </a:r>
            <a:endParaRPr lang="en-US" sz="44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1219200"/>
            <a:ext cx="6844203" cy="5276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90531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440</TotalTime>
  <Words>4045</Words>
  <Application>Microsoft Office PowerPoint</Application>
  <PresentationFormat>On-screen Show (4:3)</PresentationFormat>
  <Paragraphs>760</Paragraphs>
  <Slides>100</Slides>
  <Notes>20</Notes>
  <HiddenSlides>0</HiddenSlides>
  <MMClips>0</MMClip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Concourse</vt:lpstr>
      <vt:lpstr>STAAR Update </vt:lpstr>
      <vt:lpstr>Agenda</vt:lpstr>
      <vt:lpstr>STAAR Overview</vt:lpstr>
      <vt:lpstr>PowerPoint Presentation</vt:lpstr>
      <vt:lpstr>PowerPoint Presentation</vt:lpstr>
      <vt:lpstr>Grades tested</vt:lpstr>
      <vt:lpstr>Special Education</vt:lpstr>
      <vt:lpstr>STAAR L and STAAR Spanish</vt:lpstr>
      <vt:lpstr>TEA Releases the STAAR test questions</vt:lpstr>
      <vt:lpstr>Released questions</vt:lpstr>
      <vt:lpstr>STAAR Tests </vt:lpstr>
      <vt:lpstr>Research shows….</vt:lpstr>
      <vt:lpstr>Reading/Writing</vt:lpstr>
      <vt:lpstr>Elementary Reading</vt:lpstr>
      <vt:lpstr>PowerPoint Presentation</vt:lpstr>
      <vt:lpstr>PowerPoint Presentation</vt:lpstr>
      <vt:lpstr>PowerPoint Presentation</vt:lpstr>
      <vt:lpstr>Figure 19 TEKS</vt:lpstr>
      <vt:lpstr>Grades 3-5 Reading  Figure 19 TEKS 2013 STAAR (Region 12 Data)</vt:lpstr>
      <vt:lpstr>Grades 3-5 Reading Figure 19 TEKS 2013 STAAR (Region 12 Data)</vt:lpstr>
      <vt:lpstr>STAAR Questions (Region 12 Data)</vt:lpstr>
      <vt:lpstr>Grades 3-5 Reading  Figure 19 TEKS 2013 STAAR (Region 12 Data) </vt:lpstr>
      <vt:lpstr>PowerPoint Presentation</vt:lpstr>
      <vt:lpstr>STAAR Questions (Region 12 Data) </vt:lpstr>
      <vt:lpstr>STAAR Questions (Region 12 Data) </vt:lpstr>
      <vt:lpstr>Elementary Writing</vt:lpstr>
      <vt:lpstr>PowerPoint Presentation</vt:lpstr>
      <vt:lpstr>Lowest Performing SE’s on  2013 STAAR</vt:lpstr>
      <vt:lpstr>SE:15C - - - 63% mastery (Region 12 Data)</vt:lpstr>
      <vt:lpstr>SE:15D - - - 63% Mastery (Region 12 Data)</vt:lpstr>
      <vt:lpstr>SE: 15D - - - 63% Mastery (Region 12 Data)  </vt:lpstr>
      <vt:lpstr>PowerPoint Presentation</vt:lpstr>
      <vt:lpstr>PowerPoint Presentation</vt:lpstr>
      <vt:lpstr>Writing Prompts</vt:lpstr>
      <vt:lpstr>Implications for Instruction</vt:lpstr>
      <vt:lpstr>ESC 12 is here to support…</vt:lpstr>
      <vt:lpstr>PowerPoint Presentation</vt:lpstr>
      <vt:lpstr>Mathematics</vt:lpstr>
      <vt:lpstr>Data Details – Process Matters</vt:lpstr>
      <vt:lpstr>Data Details – Not all Process Standards are Equally Assessed!!</vt:lpstr>
      <vt:lpstr>PowerPoint Presentation</vt:lpstr>
      <vt:lpstr>5th grade snapshot</vt:lpstr>
      <vt:lpstr>Revised Math TEKS</vt:lpstr>
      <vt:lpstr>Alignment of STAAR with New Mathematics TEKS</vt:lpstr>
      <vt:lpstr>PowerPoint Presentation</vt:lpstr>
      <vt:lpstr>MATH Strategies</vt:lpstr>
      <vt:lpstr>Roll a Solution</vt:lpstr>
      <vt:lpstr>Elementary Example 5th STAAR Math</vt:lpstr>
      <vt:lpstr>Secondary Example 7th Grade STAAR Math</vt:lpstr>
      <vt:lpstr>4 Frame Item Analysis</vt:lpstr>
      <vt:lpstr>3rd Grade STAAR 2013</vt:lpstr>
      <vt:lpstr>PowerPoint Presentation</vt:lpstr>
      <vt:lpstr>PowerPoint Presentation</vt:lpstr>
      <vt:lpstr>37% state-wide</vt:lpstr>
      <vt:lpstr>Questions in Math Tasks</vt:lpstr>
      <vt:lpstr>41% state-wide</vt:lpstr>
      <vt:lpstr>Answers Away!</vt:lpstr>
      <vt:lpstr>PowerPoint Presentation</vt:lpstr>
      <vt:lpstr>PowerPoint Presentation</vt:lpstr>
      <vt:lpstr>How do you get this to the teacher???</vt:lpstr>
      <vt:lpstr>ESC 12 Math Support</vt:lpstr>
      <vt:lpstr>Assisting Students Struggling with Mathematics</vt:lpstr>
      <vt:lpstr>Models                Tools </vt:lpstr>
      <vt:lpstr>Mathematical Models</vt:lpstr>
      <vt:lpstr>ESC Region 12 Math Sessions- Get your students STAAR/EOC Ready!</vt:lpstr>
      <vt:lpstr>Social Studies</vt:lpstr>
      <vt:lpstr>Issue of the Standards</vt:lpstr>
      <vt:lpstr>Issue of the Standards</vt:lpstr>
      <vt:lpstr>Issue of the Standards</vt:lpstr>
      <vt:lpstr>What can we learn from the released test?</vt:lpstr>
      <vt:lpstr>Grade 8:  Test Format</vt:lpstr>
      <vt:lpstr>US History EOC:  Test Format</vt:lpstr>
      <vt:lpstr>TAKS v. STAAR</vt:lpstr>
      <vt:lpstr>What to look for in the STAAR Social Studies Questions. </vt:lpstr>
      <vt:lpstr>PowerPoint Presentation</vt:lpstr>
      <vt:lpstr>TAKS: Dred Scot Decision</vt:lpstr>
      <vt:lpstr>PowerPoint Presentation</vt:lpstr>
      <vt:lpstr>TAKS:  13th  Amendment</vt:lpstr>
      <vt:lpstr>PowerPoint Presentation</vt:lpstr>
      <vt:lpstr>TAKS:  Scopes Trial </vt:lpstr>
      <vt:lpstr>PowerPoint Presentation</vt:lpstr>
      <vt:lpstr>So what have we learned?</vt:lpstr>
      <vt:lpstr>So what have we learned?</vt:lpstr>
      <vt:lpstr>How to use the Released Test? </vt:lpstr>
      <vt:lpstr>Reading/Writing in Social Studies</vt:lpstr>
      <vt:lpstr>How can ESC 12 help?  </vt:lpstr>
      <vt:lpstr>Science </vt:lpstr>
      <vt:lpstr>2013 5th Grade STAAR Science Data</vt:lpstr>
      <vt:lpstr>2012 5th Grade STAAR Science Data (Region 12)</vt:lpstr>
      <vt:lpstr>2013 5th Grade STAAR Science Data (Region 12)</vt:lpstr>
      <vt:lpstr>Process Skills</vt:lpstr>
      <vt:lpstr>2013 5th Grade STAAR Science Data</vt:lpstr>
      <vt:lpstr>2013 5th Grade STAAR Science Data</vt:lpstr>
      <vt:lpstr>2013 5th Grade STAAR Science Data</vt:lpstr>
      <vt:lpstr>2013 5th Grade STAAR Science Data</vt:lpstr>
      <vt:lpstr>2013 5th Grade STAAR Science Data (Region 12)</vt:lpstr>
      <vt:lpstr>Most Missed Question on  2013 5th grade STAAR </vt:lpstr>
      <vt:lpstr>TxAir</vt:lpstr>
      <vt:lpstr>Gateway Resources</vt:lpstr>
      <vt:lpstr>Support Sessions</vt:lpstr>
    </vt:vector>
  </TitlesOfParts>
  <Company>Education Service Center Region 12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Shirley Cuff</dc:creator>
  <cp:lastModifiedBy>Guest, ESC12</cp:lastModifiedBy>
  <cp:revision>76</cp:revision>
  <dcterms:created xsi:type="dcterms:W3CDTF">2009-08-14T20:53:41Z</dcterms:created>
  <dcterms:modified xsi:type="dcterms:W3CDTF">2013-10-02T13:24:41Z</dcterms:modified>
</cp:coreProperties>
</file>