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charts/chart5.xml" ContentType="application/vnd.openxmlformats-officedocument.drawingml.chart+xml"/>
  <Override PartName="/ppt/drawings/drawing5.xml" ContentType="application/vnd.openxmlformats-officedocument.drawingml.chartshapes+xml"/>
  <Override PartName="/ppt/charts/chart6.xml" ContentType="application/vnd.openxmlformats-officedocument.drawingml.chart+xml"/>
  <Override PartName="/ppt/drawings/drawing6.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43"/>
  </p:notesMasterIdLst>
  <p:sldIdLst>
    <p:sldId id="256" r:id="rId2"/>
    <p:sldId id="259" r:id="rId3"/>
    <p:sldId id="397" r:id="rId4"/>
    <p:sldId id="330" r:id="rId5"/>
    <p:sldId id="332" r:id="rId6"/>
    <p:sldId id="398" r:id="rId7"/>
    <p:sldId id="266" r:id="rId8"/>
    <p:sldId id="268" r:id="rId9"/>
    <p:sldId id="265" r:id="rId10"/>
    <p:sldId id="267" r:id="rId11"/>
    <p:sldId id="270" r:id="rId12"/>
    <p:sldId id="269" r:id="rId13"/>
    <p:sldId id="261"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271" r:id="rId34"/>
    <p:sldId id="272" r:id="rId35"/>
    <p:sldId id="273" r:id="rId36"/>
    <p:sldId id="274" r:id="rId37"/>
    <p:sldId id="275" r:id="rId38"/>
    <p:sldId id="276" r:id="rId39"/>
    <p:sldId id="277" r:id="rId40"/>
    <p:sldId id="278" r:id="rId41"/>
    <p:sldId id="279" r:id="rId42"/>
    <p:sldId id="280" r:id="rId43"/>
    <p:sldId id="281" r:id="rId44"/>
    <p:sldId id="282" r:id="rId45"/>
    <p:sldId id="283" r:id="rId46"/>
    <p:sldId id="333" r:id="rId47"/>
    <p:sldId id="334" r:id="rId48"/>
    <p:sldId id="399" r:id="rId49"/>
    <p:sldId id="373" r:id="rId50"/>
    <p:sldId id="374" r:id="rId51"/>
    <p:sldId id="375" r:id="rId52"/>
    <p:sldId id="376" r:id="rId53"/>
    <p:sldId id="377" r:id="rId54"/>
    <p:sldId id="400" r:id="rId55"/>
    <p:sldId id="401" r:id="rId56"/>
    <p:sldId id="402" r:id="rId57"/>
    <p:sldId id="378" r:id="rId58"/>
    <p:sldId id="394" r:id="rId59"/>
    <p:sldId id="395" r:id="rId60"/>
    <p:sldId id="396" r:id="rId61"/>
    <p:sldId id="382" r:id="rId62"/>
    <p:sldId id="383" r:id="rId63"/>
    <p:sldId id="384" r:id="rId64"/>
    <p:sldId id="385" r:id="rId65"/>
    <p:sldId id="386" r:id="rId66"/>
    <p:sldId id="387" r:id="rId67"/>
    <p:sldId id="388" r:id="rId68"/>
    <p:sldId id="389" r:id="rId69"/>
    <p:sldId id="390" r:id="rId70"/>
    <p:sldId id="391" r:id="rId71"/>
    <p:sldId id="392" r:id="rId72"/>
    <p:sldId id="403" r:id="rId73"/>
    <p:sldId id="404" r:id="rId74"/>
    <p:sldId id="405" r:id="rId75"/>
    <p:sldId id="406" r:id="rId76"/>
    <p:sldId id="393" r:id="rId77"/>
    <p:sldId id="263"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6" r:id="rId99"/>
    <p:sldId id="357" r:id="rId100"/>
    <p:sldId id="358" r:id="rId101"/>
    <p:sldId id="359" r:id="rId102"/>
    <p:sldId id="360" r:id="rId103"/>
    <p:sldId id="361" r:id="rId104"/>
    <p:sldId id="362" r:id="rId105"/>
    <p:sldId id="363" r:id="rId106"/>
    <p:sldId id="364" r:id="rId107"/>
    <p:sldId id="365" r:id="rId108"/>
    <p:sldId id="366" r:id="rId109"/>
    <p:sldId id="367" r:id="rId110"/>
    <p:sldId id="368" r:id="rId111"/>
    <p:sldId id="369" r:id="rId112"/>
    <p:sldId id="370" r:id="rId113"/>
    <p:sldId id="371" r:id="rId114"/>
    <p:sldId id="372" r:id="rId115"/>
    <p:sldId id="264" r:id="rId116"/>
    <p:sldId id="285" r:id="rId117"/>
    <p:sldId id="286" r:id="rId118"/>
    <p:sldId id="287" r:id="rId119"/>
    <p:sldId id="288" r:id="rId120"/>
    <p:sldId id="289" r:id="rId121"/>
    <p:sldId id="290" r:id="rId122"/>
    <p:sldId id="291" r:id="rId123"/>
    <p:sldId id="292" r:id="rId124"/>
    <p:sldId id="293" r:id="rId125"/>
    <p:sldId id="294" r:id="rId126"/>
    <p:sldId id="295" r:id="rId127"/>
    <p:sldId id="296" r:id="rId128"/>
    <p:sldId id="297" r:id="rId129"/>
    <p:sldId id="298" r:id="rId130"/>
    <p:sldId id="299" r:id="rId131"/>
    <p:sldId id="300" r:id="rId132"/>
    <p:sldId id="301" r:id="rId133"/>
    <p:sldId id="302" r:id="rId134"/>
    <p:sldId id="303" r:id="rId135"/>
    <p:sldId id="304" r:id="rId136"/>
    <p:sldId id="305" r:id="rId137"/>
    <p:sldId id="306" r:id="rId138"/>
    <p:sldId id="307" r:id="rId139"/>
    <p:sldId id="308" r:id="rId140"/>
    <p:sldId id="309" r:id="rId141"/>
    <p:sldId id="310" r:id="rId1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horzBarState="maximized">
    <p:restoredLeft sz="15029" autoAdjust="0"/>
    <p:restoredTop sz="94660"/>
  </p:normalViewPr>
  <p:slideViewPr>
    <p:cSldViewPr>
      <p:cViewPr>
        <p:scale>
          <a:sx n="74" d="100"/>
          <a:sy n="74" d="100"/>
        </p:scale>
        <p:origin x="-41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178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9302801459930838"/>
          <c:y val="3.4760036696628076E-2"/>
        </c:manualLayout>
      </c:layout>
      <c:overlay val="0"/>
    </c:title>
    <c:autoTitleDeleted val="0"/>
    <c:plotArea>
      <c:layout/>
      <c:pieChart>
        <c:varyColors val="1"/>
        <c:ser>
          <c:idx val="0"/>
          <c:order val="0"/>
          <c:tx>
            <c:strRef>
              <c:f>Sheet1!$B$1</c:f>
              <c:strCache>
                <c:ptCount val="1"/>
                <c:pt idx="0">
                  <c:v>44 Test Questions</c:v>
                </c:pt>
              </c:strCache>
            </c:strRef>
          </c:tx>
          <c:explosion val="2"/>
          <c:dPt>
            <c:idx val="0"/>
            <c:bubble3D val="0"/>
            <c:explosion val="0"/>
          </c:dPt>
          <c:dPt>
            <c:idx val="1"/>
            <c:bubble3D val="0"/>
            <c:explosion val="0"/>
          </c:dPt>
          <c:cat>
            <c:strRef>
              <c:f>Sheet1!$A$2:$A$3</c:f>
              <c:strCache>
                <c:ptCount val="2"/>
                <c:pt idx="0">
                  <c:v>dual-coded</c:v>
                </c:pt>
                <c:pt idx="1">
                  <c:v>content</c:v>
                </c:pt>
              </c:strCache>
            </c:strRef>
          </c:cat>
          <c:val>
            <c:numRef>
              <c:f>Sheet1!$B$2:$B$3</c:f>
              <c:numCache>
                <c:formatCode>0%</c:formatCode>
                <c:ptCount val="2"/>
                <c:pt idx="0">
                  <c:v>0.59</c:v>
                </c:pt>
                <c:pt idx="1">
                  <c:v>0.41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
          <c:y val="0.37874702402728605"/>
          <c:w val="0.18935314527898242"/>
          <c:h val="0.29258654535708334"/>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44</a:t>
            </a:r>
            <a:r>
              <a:rPr lang="en-US" baseline="0" dirty="0" smtClean="0"/>
              <a:t> Test Questions</a:t>
            </a:r>
            <a:endParaRPr lang="en-US" dirty="0"/>
          </a:p>
        </c:rich>
      </c:tx>
      <c:layout>
        <c:manualLayout>
          <c:xMode val="edge"/>
          <c:yMode val="edge"/>
          <c:x val="0.29668209876543211"/>
          <c:y val="1.6836195965366927E-2"/>
        </c:manualLayout>
      </c:layout>
      <c:overlay val="0"/>
    </c:title>
    <c:autoTitleDeleted val="0"/>
    <c:plotArea>
      <c:layout/>
      <c:pieChart>
        <c:varyColors val="1"/>
        <c:ser>
          <c:idx val="0"/>
          <c:order val="0"/>
          <c:tx>
            <c:strRef>
              <c:f>Sheet1!$B$1</c:f>
              <c:strCache>
                <c:ptCount val="1"/>
                <c:pt idx="0">
                  <c:v>Sales</c:v>
                </c:pt>
              </c:strCache>
            </c:strRef>
          </c:tx>
          <c:cat>
            <c:strRef>
              <c:f>Sheet1!$A$2:$A$3</c:f>
              <c:strCache>
                <c:ptCount val="2"/>
                <c:pt idx="0">
                  <c:v>dual-coded</c:v>
                </c:pt>
                <c:pt idx="1">
                  <c:v>content</c:v>
                </c:pt>
              </c:strCache>
            </c:strRef>
          </c:cat>
          <c:val>
            <c:numRef>
              <c:f>Sheet1!$B$2:$B$3</c:f>
              <c:numCache>
                <c:formatCode>General</c:formatCode>
                <c:ptCount val="2"/>
                <c:pt idx="0">
                  <c:v>59</c:v>
                </c:pt>
                <c:pt idx="1">
                  <c:v>41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9.3940167201321725E-3"/>
          <c:y val="0.42122704052154203"/>
          <c:w val="0.16653190920579372"/>
          <c:h val="0.1557639777435211"/>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3800426815806903"/>
          <c:y val="7.8266347141389941E-2"/>
        </c:manualLayout>
      </c:layout>
      <c:overlay val="0"/>
    </c:title>
    <c:autoTitleDeleted val="0"/>
    <c:plotArea>
      <c:layout>
        <c:manualLayout>
          <c:layoutTarget val="inner"/>
          <c:xMode val="edge"/>
          <c:yMode val="edge"/>
          <c:x val="0.45766448342538973"/>
          <c:y val="0.15348505517077923"/>
          <c:w val="0.54233551657461021"/>
          <c:h val="0.84651494482922074"/>
        </c:manualLayout>
      </c:layout>
      <c:pieChart>
        <c:varyColors val="1"/>
        <c:ser>
          <c:idx val="0"/>
          <c:order val="0"/>
          <c:tx>
            <c:strRef>
              <c:f>Sheet1!$B$1</c:f>
              <c:strCache>
                <c:ptCount val="1"/>
                <c:pt idx="0">
                  <c:v>54 Test Items</c:v>
                </c:pt>
              </c:strCache>
            </c:strRef>
          </c:tx>
          <c:cat>
            <c:strRef>
              <c:f>Sheet1!$A$2:$A$3</c:f>
              <c:strCache>
                <c:ptCount val="2"/>
                <c:pt idx="0">
                  <c:v>dual-coded</c:v>
                </c:pt>
                <c:pt idx="1">
                  <c:v>content</c:v>
                </c:pt>
              </c:strCache>
            </c:strRef>
          </c:cat>
          <c:val>
            <c:numRef>
              <c:f>Sheet1!$B$2:$B$3</c:f>
              <c:numCache>
                <c:formatCode>0%</c:formatCode>
                <c:ptCount val="2"/>
                <c:pt idx="0">
                  <c:v>0.59</c:v>
                </c:pt>
                <c:pt idx="1">
                  <c:v>0.41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17418061023622047"/>
          <c:y val="0.51109451452347721"/>
          <c:w val="0.18863126347879067"/>
          <c:h val="0.20427007801577701"/>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pieChart>
        <c:varyColors val="1"/>
        <c:ser>
          <c:idx val="0"/>
          <c:order val="0"/>
          <c:tx>
            <c:strRef>
              <c:f>Sheet1!$B$1</c:f>
              <c:strCache>
                <c:ptCount val="1"/>
                <c:pt idx="0">
                  <c:v>54 Questions</c:v>
                </c:pt>
              </c:strCache>
            </c:strRef>
          </c:tx>
          <c:cat>
            <c:strRef>
              <c:f>Sheet1!$A$2:$A$3</c:f>
              <c:strCache>
                <c:ptCount val="2"/>
                <c:pt idx="0">
                  <c:v>Dual Coded</c:v>
                </c:pt>
                <c:pt idx="1">
                  <c:v>Content</c:v>
                </c:pt>
              </c:strCache>
            </c:strRef>
          </c:cat>
          <c:val>
            <c:numRef>
              <c:f>Sheet1!$B$2:$B$3</c:f>
              <c:numCache>
                <c:formatCode>General</c:formatCode>
                <c:ptCount val="2"/>
                <c:pt idx="0">
                  <c:v>52</c:v>
                </c:pt>
                <c:pt idx="1">
                  <c:v>48</c:v>
                </c:pt>
              </c:numCache>
            </c:numRef>
          </c:val>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0529249971183159"/>
          <c:y val="2.2079116835326588E-2"/>
        </c:manualLayout>
      </c:layout>
      <c:overlay val="0"/>
    </c:title>
    <c:autoTitleDeleted val="0"/>
    <c:plotArea>
      <c:layout/>
      <c:pieChart>
        <c:varyColors val="1"/>
        <c:ser>
          <c:idx val="0"/>
          <c:order val="0"/>
          <c:tx>
            <c:strRef>
              <c:f>Sheet1!$B$1</c:f>
              <c:strCache>
                <c:ptCount val="1"/>
                <c:pt idx="0">
                  <c:v>54 Test Items</c:v>
                </c:pt>
              </c:strCache>
            </c:strRef>
          </c:tx>
          <c:cat>
            <c:strRef>
              <c:f>Sheet1!$A$2:$A$3</c:f>
              <c:strCache>
                <c:ptCount val="2"/>
                <c:pt idx="0">
                  <c:v>dual-coded</c:v>
                </c:pt>
                <c:pt idx="1">
                  <c:v>content</c:v>
                </c:pt>
              </c:strCache>
            </c:strRef>
          </c:cat>
          <c:val>
            <c:numRef>
              <c:f>Sheet1!$B$2:$B$3</c:f>
              <c:numCache>
                <c:formatCode>0%</c:formatCode>
                <c:ptCount val="2"/>
                <c:pt idx="0">
                  <c:v>0.43</c:v>
                </c:pt>
                <c:pt idx="1">
                  <c:v>0.56999999999999995</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
          <c:y val="0.39938128141633022"/>
          <c:w val="0.18863126347879067"/>
          <c:h val="0.20427007801577701"/>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pieChart>
        <c:varyColors val="1"/>
        <c:ser>
          <c:idx val="0"/>
          <c:order val="0"/>
          <c:tx>
            <c:strRef>
              <c:f>Sheet1!$B$1</c:f>
              <c:strCache>
                <c:ptCount val="1"/>
                <c:pt idx="0">
                  <c:v>54 Questions</c:v>
                </c:pt>
              </c:strCache>
            </c:strRef>
          </c:tx>
          <c:cat>
            <c:strRef>
              <c:f>Sheet1!$A$2:$A$3</c:f>
              <c:strCache>
                <c:ptCount val="2"/>
                <c:pt idx="0">
                  <c:v>Dual Coded</c:v>
                </c:pt>
                <c:pt idx="1">
                  <c:v>Content</c:v>
                </c:pt>
              </c:strCache>
            </c:strRef>
          </c:cat>
          <c:val>
            <c:numRef>
              <c:f>Sheet1!$B$2:$B$3</c:f>
              <c:numCache>
                <c:formatCode>General</c:formatCode>
                <c:ptCount val="2"/>
                <c:pt idx="0">
                  <c:v>41</c:v>
                </c:pt>
                <c:pt idx="1">
                  <c:v>59</c:v>
                </c:pt>
              </c:numCache>
            </c:numRef>
          </c:val>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0.27319</cdr:x>
      <cdr:y>0.35097</cdr:y>
    </cdr:from>
    <cdr:to>
      <cdr:x>0.38633</cdr:x>
      <cdr:y>0.54968</cdr:y>
    </cdr:to>
    <cdr:sp macro="" textlink="">
      <cdr:nvSpPr>
        <cdr:cNvPr id="2" name="TextBox 1"/>
        <cdr:cNvSpPr txBox="1"/>
      </cdr:nvSpPr>
      <cdr:spPr>
        <a:xfrm xmlns:a="http://schemas.openxmlformats.org/drawingml/2006/main">
          <a:off x="2024062" y="1211262"/>
          <a:ext cx="838200" cy="685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dirty="0" smtClean="0"/>
            <a:t>41%</a:t>
          </a:r>
          <a:endParaRPr lang="en-US" sz="3200" dirty="0"/>
        </a:p>
      </cdr:txBody>
    </cdr:sp>
  </cdr:relSizeAnchor>
  <cdr:relSizeAnchor xmlns:cdr="http://schemas.openxmlformats.org/drawingml/2006/chartDrawing">
    <cdr:from>
      <cdr:x>0.42747</cdr:x>
      <cdr:y>0.5276</cdr:y>
    </cdr:from>
    <cdr:to>
      <cdr:x>0.56117</cdr:x>
      <cdr:y>0.88086</cdr:y>
    </cdr:to>
    <cdr:sp macro="" textlink="">
      <cdr:nvSpPr>
        <cdr:cNvPr id="3" name="TextBox 2"/>
        <cdr:cNvSpPr txBox="1"/>
      </cdr:nvSpPr>
      <cdr:spPr>
        <a:xfrm xmlns:a="http://schemas.openxmlformats.org/drawingml/2006/main">
          <a:off x="3167062" y="1820862"/>
          <a:ext cx="990600" cy="1219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dirty="0" smtClean="0"/>
            <a:t>59%</a:t>
          </a:r>
          <a:endParaRPr lang="en-US" sz="3200" dirty="0"/>
        </a:p>
      </cdr:txBody>
    </cdr:sp>
  </cdr:relSizeAnchor>
</c:userShapes>
</file>

<file path=ppt/drawings/drawing2.xml><?xml version="1.0" encoding="utf-8"?>
<c:userShapes xmlns:c="http://schemas.openxmlformats.org/drawingml/2006/chart">
  <cdr:relSizeAnchor xmlns:cdr="http://schemas.openxmlformats.org/drawingml/2006/chartDrawing">
    <cdr:from>
      <cdr:x>0.25926</cdr:x>
      <cdr:y>0.3704</cdr:y>
    </cdr:from>
    <cdr:to>
      <cdr:x>0.37037</cdr:x>
      <cdr:y>0.57243</cdr:y>
    </cdr:to>
    <cdr:sp macro="" textlink="">
      <cdr:nvSpPr>
        <cdr:cNvPr id="2" name="TextBox 1"/>
        <cdr:cNvSpPr txBox="1"/>
      </cdr:nvSpPr>
      <cdr:spPr>
        <a:xfrm xmlns:a="http://schemas.openxmlformats.org/drawingml/2006/main">
          <a:off x="2133600" y="16764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0.25926</cdr:x>
      <cdr:y>0.4209</cdr:y>
    </cdr:from>
    <cdr:to>
      <cdr:x>0.37037</cdr:x>
      <cdr:y>0.62294</cdr:y>
    </cdr:to>
    <cdr:sp macro="" textlink="">
      <cdr:nvSpPr>
        <cdr:cNvPr id="3" name="TextBox 2"/>
        <cdr:cNvSpPr txBox="1"/>
      </cdr:nvSpPr>
      <cdr:spPr>
        <a:xfrm xmlns:a="http://schemas.openxmlformats.org/drawingml/2006/main">
          <a:off x="2133600" y="19050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800" dirty="0" smtClean="0"/>
            <a:t>41%</a:t>
          </a:r>
          <a:endParaRPr lang="en-US" sz="2800" dirty="0"/>
        </a:p>
      </cdr:txBody>
    </cdr:sp>
  </cdr:relSizeAnchor>
  <cdr:relSizeAnchor xmlns:cdr="http://schemas.openxmlformats.org/drawingml/2006/chartDrawing">
    <cdr:from>
      <cdr:x>0.4537</cdr:x>
      <cdr:y>0.55559</cdr:y>
    </cdr:from>
    <cdr:to>
      <cdr:x>0.56481</cdr:x>
      <cdr:y>0.75763</cdr:y>
    </cdr:to>
    <cdr:sp macro="" textlink="">
      <cdr:nvSpPr>
        <cdr:cNvPr id="4" name="TextBox 3"/>
        <cdr:cNvSpPr txBox="1"/>
      </cdr:nvSpPr>
      <cdr:spPr>
        <a:xfrm xmlns:a="http://schemas.openxmlformats.org/drawingml/2006/main">
          <a:off x="3733800" y="2514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800" dirty="0" smtClean="0"/>
            <a:t>59%</a:t>
          </a:r>
          <a:endParaRPr lang="en-US" sz="2800" dirty="0"/>
        </a:p>
      </cdr:txBody>
    </cdr:sp>
  </cdr:relSizeAnchor>
</c:userShapes>
</file>

<file path=ppt/drawings/drawing3.xml><?xml version="1.0" encoding="utf-8"?>
<c:userShapes xmlns:c="http://schemas.openxmlformats.org/drawingml/2006/chart">
  <cdr:relSizeAnchor xmlns:cdr="http://schemas.openxmlformats.org/drawingml/2006/chartDrawing">
    <cdr:from>
      <cdr:x>0.53482</cdr:x>
      <cdr:y>0.41739</cdr:y>
    </cdr:from>
    <cdr:to>
      <cdr:x>0.66852</cdr:x>
      <cdr:y>0.66027</cdr:y>
    </cdr:to>
    <cdr:sp macro="" textlink="">
      <cdr:nvSpPr>
        <cdr:cNvPr id="2" name="TextBox 1"/>
        <cdr:cNvSpPr txBox="1"/>
      </cdr:nvSpPr>
      <cdr:spPr>
        <a:xfrm xmlns:a="http://schemas.openxmlformats.org/drawingml/2006/main">
          <a:off x="3912308" y="1981200"/>
          <a:ext cx="978077" cy="115286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800" dirty="0" smtClean="0"/>
            <a:t>41%</a:t>
          </a:r>
          <a:endParaRPr lang="en-US" sz="2800" dirty="0"/>
        </a:p>
      </cdr:txBody>
    </cdr:sp>
  </cdr:relSizeAnchor>
  <cdr:relSizeAnchor xmlns:cdr="http://schemas.openxmlformats.org/drawingml/2006/chartDrawing">
    <cdr:from>
      <cdr:x>0.79194</cdr:x>
      <cdr:y>0.48161</cdr:y>
    </cdr:from>
    <cdr:to>
      <cdr:x>0.91536</cdr:x>
      <cdr:y>0.74656</cdr:y>
    </cdr:to>
    <cdr:sp macro="" textlink="">
      <cdr:nvSpPr>
        <cdr:cNvPr id="3" name="TextBox 2"/>
        <cdr:cNvSpPr txBox="1"/>
      </cdr:nvSpPr>
      <cdr:spPr>
        <a:xfrm xmlns:a="http://schemas.openxmlformats.org/drawingml/2006/main">
          <a:off x="5867400" y="2286000"/>
          <a:ext cx="914402" cy="125761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800" dirty="0" smtClean="0"/>
            <a:t>59%</a:t>
          </a:r>
          <a:endParaRPr lang="en-US" sz="2800" dirty="0"/>
        </a:p>
      </cdr:txBody>
    </cdr:sp>
  </cdr:relSizeAnchor>
</c:userShapes>
</file>

<file path=ppt/drawings/drawing4.xml><?xml version="1.0" encoding="utf-8"?>
<c:userShapes xmlns:c="http://schemas.openxmlformats.org/drawingml/2006/chart">
  <cdr:relSizeAnchor xmlns:cdr="http://schemas.openxmlformats.org/drawingml/2006/chartDrawing">
    <cdr:from>
      <cdr:x>0.23529</cdr:x>
      <cdr:y>0.40444</cdr:y>
    </cdr:from>
    <cdr:to>
      <cdr:x>0.39746</cdr:x>
      <cdr:y>0.63197</cdr:y>
    </cdr:to>
    <cdr:sp macro="" textlink="">
      <cdr:nvSpPr>
        <cdr:cNvPr id="2" name="TextBox 1"/>
        <cdr:cNvSpPr txBox="1"/>
      </cdr:nvSpPr>
      <cdr:spPr>
        <a:xfrm xmlns:a="http://schemas.openxmlformats.org/drawingml/2006/main">
          <a:off x="1828800" y="1676400"/>
          <a:ext cx="1260389" cy="9430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48%</a:t>
          </a:r>
          <a:endParaRPr lang="en-US" sz="2400" dirty="0"/>
        </a:p>
      </cdr:txBody>
    </cdr:sp>
  </cdr:relSizeAnchor>
  <cdr:relSizeAnchor xmlns:cdr="http://schemas.openxmlformats.org/drawingml/2006/chartDrawing">
    <cdr:from>
      <cdr:x>0.46078</cdr:x>
      <cdr:y>0.60666</cdr:y>
    </cdr:from>
    <cdr:to>
      <cdr:x>0.60943</cdr:x>
      <cdr:y>0.76986</cdr:y>
    </cdr:to>
    <cdr:sp macro="" textlink="">
      <cdr:nvSpPr>
        <cdr:cNvPr id="3" name="TextBox 2"/>
        <cdr:cNvSpPr txBox="1"/>
      </cdr:nvSpPr>
      <cdr:spPr>
        <a:xfrm xmlns:a="http://schemas.openxmlformats.org/drawingml/2006/main">
          <a:off x="3581400" y="2514600"/>
          <a:ext cx="1155357" cy="67643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52%</a:t>
          </a:r>
          <a:endParaRPr lang="en-US" sz="2400" dirty="0"/>
        </a:p>
      </cdr:txBody>
    </cdr:sp>
  </cdr:relSizeAnchor>
</c:userShapes>
</file>

<file path=ppt/drawings/drawing5.xml><?xml version="1.0" encoding="utf-8"?>
<c:userShapes xmlns:c="http://schemas.openxmlformats.org/drawingml/2006/chart">
  <cdr:relSizeAnchor xmlns:cdr="http://schemas.openxmlformats.org/drawingml/2006/chartDrawing">
    <cdr:from>
      <cdr:x>0.2758</cdr:x>
      <cdr:y>0.54705</cdr:y>
    </cdr:from>
    <cdr:to>
      <cdr:x>0.39922</cdr:x>
      <cdr:y>0.812</cdr:y>
    </cdr:to>
    <cdr:sp macro="" textlink="">
      <cdr:nvSpPr>
        <cdr:cNvPr id="2" name="TextBox 1"/>
        <cdr:cNvSpPr txBox="1"/>
      </cdr:nvSpPr>
      <cdr:spPr>
        <a:xfrm xmlns:a="http://schemas.openxmlformats.org/drawingml/2006/main">
          <a:off x="2043386" y="188797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800" dirty="0" smtClean="0"/>
            <a:t>57%</a:t>
          </a:r>
          <a:endParaRPr lang="en-US" sz="2800" dirty="0"/>
        </a:p>
      </cdr:txBody>
    </cdr:sp>
  </cdr:relSizeAnchor>
</c:userShapes>
</file>

<file path=ppt/drawings/drawing6.xml><?xml version="1.0" encoding="utf-8"?>
<c:userShapes xmlns:c="http://schemas.openxmlformats.org/drawingml/2006/chart">
  <cdr:relSizeAnchor xmlns:cdr="http://schemas.openxmlformats.org/drawingml/2006/chartDrawing">
    <cdr:from>
      <cdr:x>0.13889</cdr:x>
      <cdr:y>0.45556</cdr:y>
    </cdr:from>
    <cdr:to>
      <cdr:x>0.30556</cdr:x>
      <cdr:y>0.67557</cdr:y>
    </cdr:to>
    <cdr:sp macro="" textlink="">
      <cdr:nvSpPr>
        <cdr:cNvPr id="2" name="TextBox 1"/>
        <cdr:cNvSpPr txBox="1"/>
      </cdr:nvSpPr>
      <cdr:spPr>
        <a:xfrm xmlns:a="http://schemas.openxmlformats.org/drawingml/2006/main">
          <a:off x="762000" y="189333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0.23401</cdr:x>
      <cdr:y>0.57582</cdr:y>
    </cdr:from>
    <cdr:to>
      <cdr:x>0.3729</cdr:x>
      <cdr:y>0.75356</cdr:y>
    </cdr:to>
    <cdr:sp macro="" textlink="">
      <cdr:nvSpPr>
        <cdr:cNvPr id="3" name="TextBox 2"/>
        <cdr:cNvSpPr txBox="1"/>
      </cdr:nvSpPr>
      <cdr:spPr>
        <a:xfrm xmlns:a="http://schemas.openxmlformats.org/drawingml/2006/main">
          <a:off x="1890156" y="2744190"/>
          <a:ext cx="1121834" cy="84700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59%</a:t>
          </a:r>
          <a:endParaRPr lang="en-US" sz="2400" dirty="0"/>
        </a:p>
      </cdr:txBody>
    </cdr:sp>
  </cdr:relSizeAnchor>
  <cdr:relSizeAnchor xmlns:cdr="http://schemas.openxmlformats.org/drawingml/2006/chartDrawing">
    <cdr:from>
      <cdr:x>0.44444</cdr:x>
      <cdr:y>0.40336</cdr:y>
    </cdr:from>
    <cdr:to>
      <cdr:x>0.58333</cdr:x>
      <cdr:y>0.5317</cdr:y>
    </cdr:to>
    <cdr:sp macro="" textlink="">
      <cdr:nvSpPr>
        <cdr:cNvPr id="4" name="TextBox 3"/>
        <cdr:cNvSpPr txBox="1"/>
      </cdr:nvSpPr>
      <cdr:spPr>
        <a:xfrm xmlns:a="http://schemas.openxmlformats.org/drawingml/2006/main">
          <a:off x="2438400" y="1676400"/>
          <a:ext cx="762000" cy="533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dirty="0" smtClean="0"/>
            <a:t>41%</a:t>
          </a:r>
          <a:endParaRPr lang="en-US" sz="2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C32761-AF7F-4398-8FB5-0A9187968861}" type="datetimeFigureOut">
              <a:rPr lang="en-US" smtClean="0"/>
              <a:pPr/>
              <a:t>10/2/2013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158A95-929E-4408-9461-FCA3862B1EAF}" type="slidenum">
              <a:rPr lang="en-US" smtClean="0"/>
              <a:pPr/>
              <a:t>‹#›</a:t>
            </a:fld>
            <a:endParaRPr lang="en-US"/>
          </a:p>
        </p:txBody>
      </p:sp>
    </p:spTree>
    <p:extLst>
      <p:ext uri="{BB962C8B-B14F-4D97-AF65-F5344CB8AC3E}">
        <p14:creationId xmlns:p14="http://schemas.microsoft.com/office/powerpoint/2010/main" val="310690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158A95-929E-4408-9461-FCA3862B1EA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573A9-239D-43A0-8D15-09B729C4033C}" type="slidenum">
              <a:rPr lang="en-US" smtClean="0">
                <a:solidFill>
                  <a:prstClr val="black"/>
                </a:solidFill>
              </a:rPr>
              <a:pPr/>
              <a:t>38</a:t>
            </a:fld>
            <a:endParaRPr lang="en-US">
              <a:solidFill>
                <a:prstClr val="black"/>
              </a:solidFill>
            </a:endParaRPr>
          </a:p>
        </p:txBody>
      </p:sp>
      <p:sp>
        <p:nvSpPr>
          <p:cNvPr id="5" name="Header Placeholder 4"/>
          <p:cNvSpPr>
            <a:spLocks noGrp="1"/>
          </p:cNvSpPr>
          <p:nvPr>
            <p:ph type="hdr" sz="quarter" idx="11"/>
          </p:nvPr>
        </p:nvSpPr>
        <p:spPr/>
        <p:txBody>
          <a:bodyPr/>
          <a:lstStyle/>
          <a:p>
            <a:r>
              <a:rPr lang="en-US" smtClean="0"/>
              <a:t>Letting the TEKS Drive the Texts Session 3: Cruising Toward Reading with Purpose</a:t>
            </a:r>
            <a:endParaRPr lang="en-US"/>
          </a:p>
        </p:txBody>
      </p:sp>
      <p:sp>
        <p:nvSpPr>
          <p:cNvPr id="6" name="TextBox 5"/>
          <p:cNvSpPr txBox="1"/>
          <p:nvPr/>
        </p:nvSpPr>
        <p:spPr>
          <a:xfrm>
            <a:off x="1295400" y="8694296"/>
            <a:ext cx="4495800" cy="245169"/>
          </a:xfrm>
          <a:prstGeom prst="rect">
            <a:avLst/>
          </a:prstGeom>
          <a:noFill/>
        </p:spPr>
        <p:txBody>
          <a:bodyPr wrap="square" lIns="90398" tIns="45199" rIns="90398" bIns="45199" rtlCol="0">
            <a:spAutoFit/>
          </a:bodyPr>
          <a:lstStyle/>
          <a:p>
            <a:pPr algn="ctr"/>
            <a:r>
              <a:rPr lang="en-US" sz="1000" dirty="0"/>
              <a:t>© 2013 Texas Education Agency/The University of Texas System</a:t>
            </a:r>
          </a:p>
        </p:txBody>
      </p:sp>
    </p:spTree>
    <p:extLst>
      <p:ext uri="{BB962C8B-B14F-4D97-AF65-F5344CB8AC3E}">
        <p14:creationId xmlns:p14="http://schemas.microsoft.com/office/powerpoint/2010/main" val="1712360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3DAC2-AC36-4E7D-9782-7104F8F02845}" type="slidenum">
              <a:rPr lang="en-US" smtClean="0"/>
              <a:pPr/>
              <a:t>39</a:t>
            </a:fld>
            <a:endParaRPr lang="en-US"/>
          </a:p>
        </p:txBody>
      </p:sp>
      <p:sp>
        <p:nvSpPr>
          <p:cNvPr id="5" name="Header Placeholder 4"/>
          <p:cNvSpPr>
            <a:spLocks noGrp="1"/>
          </p:cNvSpPr>
          <p:nvPr>
            <p:ph type="hdr" sz="quarter" idx="11"/>
          </p:nvPr>
        </p:nvSpPr>
        <p:spPr/>
        <p:txBody>
          <a:bodyPr/>
          <a:lstStyle/>
          <a:p>
            <a:r>
              <a:rPr lang="en-US" smtClean="0"/>
              <a:t>Letting the TEKS Drive the Texts Session 3: Cruising Toward Reading with Purpose</a:t>
            </a:r>
            <a:endParaRPr lang="en-US"/>
          </a:p>
        </p:txBody>
      </p:sp>
      <p:sp>
        <p:nvSpPr>
          <p:cNvPr id="6" name="TextBox 5"/>
          <p:cNvSpPr txBox="1"/>
          <p:nvPr/>
        </p:nvSpPr>
        <p:spPr>
          <a:xfrm>
            <a:off x="1295400" y="8694296"/>
            <a:ext cx="4495800" cy="245169"/>
          </a:xfrm>
          <a:prstGeom prst="rect">
            <a:avLst/>
          </a:prstGeom>
          <a:noFill/>
        </p:spPr>
        <p:txBody>
          <a:bodyPr wrap="square" lIns="90398" tIns="45199" rIns="90398" bIns="45199" rtlCol="0">
            <a:spAutoFit/>
          </a:bodyPr>
          <a:lstStyle/>
          <a:p>
            <a:pPr algn="ctr"/>
            <a:r>
              <a:rPr lang="en-US" sz="1000" dirty="0"/>
              <a:t>© 2013 Texas Education Agency/The University of Texas System</a:t>
            </a:r>
          </a:p>
        </p:txBody>
      </p:sp>
    </p:spTree>
    <p:extLst>
      <p:ext uri="{BB962C8B-B14F-4D97-AF65-F5344CB8AC3E}">
        <p14:creationId xmlns:p14="http://schemas.microsoft.com/office/powerpoint/2010/main" val="4150689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dirty="0"/>
          </a:p>
        </p:txBody>
      </p:sp>
      <p:sp>
        <p:nvSpPr>
          <p:cNvPr id="4" name="Slide Number Placeholder 3"/>
          <p:cNvSpPr>
            <a:spLocks noGrp="1"/>
          </p:cNvSpPr>
          <p:nvPr>
            <p:ph type="sldNum" sz="quarter" idx="10"/>
          </p:nvPr>
        </p:nvSpPr>
        <p:spPr/>
        <p:txBody>
          <a:bodyPr/>
          <a:lstStyle/>
          <a:p>
            <a:fld id="{9463DAC2-AC36-4E7D-9782-7104F8F02845}" type="slidenum">
              <a:rPr lang="en-US" smtClean="0"/>
              <a:pPr/>
              <a:t>40</a:t>
            </a:fld>
            <a:endParaRPr lang="en-US"/>
          </a:p>
        </p:txBody>
      </p:sp>
      <p:sp>
        <p:nvSpPr>
          <p:cNvPr id="5" name="Header Placeholder 4"/>
          <p:cNvSpPr>
            <a:spLocks noGrp="1"/>
          </p:cNvSpPr>
          <p:nvPr>
            <p:ph type="hdr" sz="quarter" idx="11"/>
          </p:nvPr>
        </p:nvSpPr>
        <p:spPr/>
        <p:txBody>
          <a:bodyPr/>
          <a:lstStyle/>
          <a:p>
            <a:r>
              <a:rPr lang="en-US" smtClean="0"/>
              <a:t>Letting the TEKS Drive the Texts Session 3: Cruising Toward Reading with Purpose</a:t>
            </a:r>
            <a:endParaRPr lang="en-US"/>
          </a:p>
        </p:txBody>
      </p:sp>
      <p:sp>
        <p:nvSpPr>
          <p:cNvPr id="6" name="TextBox 5"/>
          <p:cNvSpPr txBox="1"/>
          <p:nvPr/>
        </p:nvSpPr>
        <p:spPr>
          <a:xfrm>
            <a:off x="1295400" y="8694296"/>
            <a:ext cx="4495800" cy="245169"/>
          </a:xfrm>
          <a:prstGeom prst="rect">
            <a:avLst/>
          </a:prstGeom>
          <a:noFill/>
        </p:spPr>
        <p:txBody>
          <a:bodyPr wrap="square" lIns="90398" tIns="45199" rIns="90398" bIns="45199" rtlCol="0">
            <a:spAutoFit/>
          </a:bodyPr>
          <a:lstStyle/>
          <a:p>
            <a:pPr algn="ctr"/>
            <a:r>
              <a:rPr lang="en-US" sz="1000" dirty="0"/>
              <a:t>© 2013 Texas Education Agency/The University of Texas System</a:t>
            </a:r>
          </a:p>
        </p:txBody>
      </p:sp>
    </p:spTree>
    <p:extLst>
      <p:ext uri="{BB962C8B-B14F-4D97-AF65-F5344CB8AC3E}">
        <p14:creationId xmlns:p14="http://schemas.microsoft.com/office/powerpoint/2010/main" val="58555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smtClean="0"/>
          </a:p>
        </p:txBody>
      </p:sp>
      <p:sp>
        <p:nvSpPr>
          <p:cNvPr id="4" name="Slide Number Placeholder 3"/>
          <p:cNvSpPr>
            <a:spLocks noGrp="1"/>
          </p:cNvSpPr>
          <p:nvPr>
            <p:ph type="sldNum" sz="quarter" idx="10"/>
          </p:nvPr>
        </p:nvSpPr>
        <p:spPr/>
        <p:txBody>
          <a:bodyPr/>
          <a:lstStyle/>
          <a:p>
            <a:fld id="{9463DAC2-AC36-4E7D-9782-7104F8F02845}" type="slidenum">
              <a:rPr lang="en-US" smtClean="0"/>
              <a:pPr/>
              <a:t>42</a:t>
            </a:fld>
            <a:endParaRPr lang="en-US"/>
          </a:p>
        </p:txBody>
      </p:sp>
      <p:sp>
        <p:nvSpPr>
          <p:cNvPr id="5" name="Header Placeholder 4"/>
          <p:cNvSpPr>
            <a:spLocks noGrp="1"/>
          </p:cNvSpPr>
          <p:nvPr>
            <p:ph type="hdr" sz="quarter" idx="11"/>
          </p:nvPr>
        </p:nvSpPr>
        <p:spPr/>
        <p:txBody>
          <a:bodyPr/>
          <a:lstStyle/>
          <a:p>
            <a:r>
              <a:rPr lang="en-US" smtClean="0"/>
              <a:t>Letting the TEKS Drive the Texts Session 3: Cruising Toward Reading with Purpose</a:t>
            </a:r>
            <a:endParaRPr lang="en-US"/>
          </a:p>
        </p:txBody>
      </p:sp>
      <p:sp>
        <p:nvSpPr>
          <p:cNvPr id="6" name="TextBox 5"/>
          <p:cNvSpPr txBox="1"/>
          <p:nvPr/>
        </p:nvSpPr>
        <p:spPr>
          <a:xfrm>
            <a:off x="1295400" y="8694296"/>
            <a:ext cx="4495800" cy="245169"/>
          </a:xfrm>
          <a:prstGeom prst="rect">
            <a:avLst/>
          </a:prstGeom>
          <a:noFill/>
        </p:spPr>
        <p:txBody>
          <a:bodyPr wrap="square" lIns="90398" tIns="45199" rIns="90398" bIns="45199" rtlCol="0">
            <a:spAutoFit/>
          </a:bodyPr>
          <a:lstStyle/>
          <a:p>
            <a:pPr algn="ctr"/>
            <a:r>
              <a:rPr lang="en-US" sz="1000" dirty="0"/>
              <a:t>© 2013 Texas Education Agency/The University of Texas System</a:t>
            </a:r>
          </a:p>
        </p:txBody>
      </p:sp>
    </p:spTree>
    <p:extLst>
      <p:ext uri="{BB962C8B-B14F-4D97-AF65-F5344CB8AC3E}">
        <p14:creationId xmlns:p14="http://schemas.microsoft.com/office/powerpoint/2010/main" val="3379336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9463DAC2-AC36-4E7D-9782-7104F8F02845}" type="slidenum">
              <a:rPr lang="en-US" smtClean="0"/>
              <a:pPr/>
              <a:t>43</a:t>
            </a:fld>
            <a:endParaRPr lang="en-US"/>
          </a:p>
        </p:txBody>
      </p:sp>
      <p:sp>
        <p:nvSpPr>
          <p:cNvPr id="5" name="Header Placeholder 4"/>
          <p:cNvSpPr>
            <a:spLocks noGrp="1"/>
          </p:cNvSpPr>
          <p:nvPr>
            <p:ph type="hdr" sz="quarter" idx="11"/>
          </p:nvPr>
        </p:nvSpPr>
        <p:spPr/>
        <p:txBody>
          <a:bodyPr/>
          <a:lstStyle/>
          <a:p>
            <a:r>
              <a:rPr lang="en-US" smtClean="0"/>
              <a:t>Letting the TEKS Drive the Texts Session 3: Cruising Toward Reading with Purpose</a:t>
            </a:r>
            <a:endParaRPr lang="en-US"/>
          </a:p>
        </p:txBody>
      </p:sp>
      <p:sp>
        <p:nvSpPr>
          <p:cNvPr id="6" name="TextBox 5"/>
          <p:cNvSpPr txBox="1"/>
          <p:nvPr/>
        </p:nvSpPr>
        <p:spPr>
          <a:xfrm>
            <a:off x="1295400" y="8694296"/>
            <a:ext cx="4495800" cy="245169"/>
          </a:xfrm>
          <a:prstGeom prst="rect">
            <a:avLst/>
          </a:prstGeom>
          <a:noFill/>
        </p:spPr>
        <p:txBody>
          <a:bodyPr wrap="square" lIns="90398" tIns="45199" rIns="90398" bIns="45199" rtlCol="0">
            <a:spAutoFit/>
          </a:bodyPr>
          <a:lstStyle/>
          <a:p>
            <a:pPr algn="ctr"/>
            <a:r>
              <a:rPr lang="en-US" sz="1000" dirty="0"/>
              <a:t>© 2013 Texas Education Agency/The University of Texas System</a:t>
            </a:r>
          </a:p>
        </p:txBody>
      </p:sp>
    </p:spTree>
    <p:extLst>
      <p:ext uri="{BB962C8B-B14F-4D97-AF65-F5344CB8AC3E}">
        <p14:creationId xmlns:p14="http://schemas.microsoft.com/office/powerpoint/2010/main" val="3873634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a:t>
            </a:r>
            <a:r>
              <a:rPr lang="en-US" baseline="0" dirty="0" smtClean="0"/>
              <a:t> of our Supporting Standards are tested ONCE. Look how often our Readiness Standards are tested!</a:t>
            </a:r>
            <a:endParaRPr lang="en-US" dirty="0"/>
          </a:p>
        </p:txBody>
      </p:sp>
      <p:sp>
        <p:nvSpPr>
          <p:cNvPr id="4" name="Slide Number Placeholder 3"/>
          <p:cNvSpPr>
            <a:spLocks noGrp="1"/>
          </p:cNvSpPr>
          <p:nvPr>
            <p:ph type="sldNum" sz="quarter" idx="10"/>
          </p:nvPr>
        </p:nvSpPr>
        <p:spPr/>
        <p:txBody>
          <a:bodyPr/>
          <a:lstStyle/>
          <a:p>
            <a:fld id="{30345322-EFFE-469B-B9DD-85CC1E3F777C}" type="slidenum">
              <a:rPr lang="en-US" smtClean="0"/>
              <a:t>52</a:t>
            </a:fld>
            <a:endParaRPr lang="en-US"/>
          </a:p>
        </p:txBody>
      </p:sp>
    </p:spTree>
    <p:extLst>
      <p:ext uri="{BB962C8B-B14F-4D97-AF65-F5344CB8AC3E}">
        <p14:creationId xmlns:p14="http://schemas.microsoft.com/office/powerpoint/2010/main" val="3198551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2900" y="4343400"/>
            <a:ext cx="6172200" cy="4114800"/>
          </a:xfrm>
        </p:spPr>
        <p:txBody>
          <a:bodyPr>
            <a:normAutofit/>
          </a:bodyPr>
          <a:lstStyle/>
          <a:p>
            <a:pPr>
              <a:spcBef>
                <a:spcPct val="0"/>
              </a:spcBef>
            </a:pPr>
            <a:endParaRPr lang="en-US" sz="1000" b="1" dirty="0"/>
          </a:p>
        </p:txBody>
      </p:sp>
      <p:sp>
        <p:nvSpPr>
          <p:cNvPr id="4" name="Slide Number Placeholder 3"/>
          <p:cNvSpPr>
            <a:spLocks noGrp="1"/>
          </p:cNvSpPr>
          <p:nvPr>
            <p:ph type="sldNum" sz="quarter" idx="10"/>
          </p:nvPr>
        </p:nvSpPr>
        <p:spPr/>
        <p:txBody>
          <a:bodyPr/>
          <a:lstStyle/>
          <a:p>
            <a:fld id="{3AE99BF8-F570-4C51-81AE-9B587689F978}" type="slidenum">
              <a:rPr lang="en-US" smtClean="0"/>
              <a:pPr/>
              <a:t>55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41513" y="685800"/>
            <a:ext cx="2974975" cy="2232025"/>
          </a:xfrm>
        </p:spPr>
      </p:sp>
      <p:sp>
        <p:nvSpPr>
          <p:cNvPr id="3" name="Notes Placeholder 2"/>
          <p:cNvSpPr>
            <a:spLocks noGrp="1"/>
          </p:cNvSpPr>
          <p:nvPr>
            <p:ph type="body" idx="1"/>
          </p:nvPr>
        </p:nvSpPr>
        <p:spPr>
          <a:xfrm>
            <a:off x="685800" y="3232492"/>
            <a:ext cx="5486400" cy="5506865"/>
          </a:xfrm>
        </p:spPr>
        <p:txBody>
          <a:bodyPr>
            <a:noAutofit/>
          </a:bodyPr>
          <a:lstStyle/>
          <a:p>
            <a:pPr indent="-182838"/>
            <a:endParaRPr lang="en-US" sz="1000" b="1" dirty="0"/>
          </a:p>
        </p:txBody>
      </p:sp>
      <p:sp>
        <p:nvSpPr>
          <p:cNvPr id="4" name="Slide Number Placeholder 3"/>
          <p:cNvSpPr>
            <a:spLocks noGrp="1"/>
          </p:cNvSpPr>
          <p:nvPr>
            <p:ph type="sldNum" sz="quarter" idx="10"/>
          </p:nvPr>
        </p:nvSpPr>
        <p:spPr/>
        <p:txBody>
          <a:bodyPr/>
          <a:lstStyle/>
          <a:p>
            <a:fld id="{3AE99BF8-F570-4C51-81AE-9B587689F978}" type="slidenum">
              <a:rPr lang="en-US" smtClean="0"/>
              <a:pPr/>
              <a:t>56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345322-EFFE-469B-B9DD-85CC1E3F777C}" type="slidenum">
              <a:rPr lang="en-US" smtClean="0"/>
              <a:t>57</a:t>
            </a:fld>
            <a:endParaRPr lang="en-US"/>
          </a:p>
        </p:txBody>
      </p:sp>
    </p:spTree>
    <p:extLst>
      <p:ext uri="{BB962C8B-B14F-4D97-AF65-F5344CB8AC3E}">
        <p14:creationId xmlns:p14="http://schemas.microsoft.com/office/powerpoint/2010/main" val="2702791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 through animations</a:t>
            </a:r>
            <a:r>
              <a:rPr lang="en-US" baseline="0" dirty="0" smtClean="0"/>
              <a:t> until the anchor chart appears. Explain to participants that the anchor would be posted in the classroom. Teachers could then assign an assessment question to students to solve. Student roll a number cube to decide which activity from the list to do with the question.</a:t>
            </a:r>
          </a:p>
          <a:p>
            <a:pPr marL="228587" indent="-228587">
              <a:buAutoNum type="arabicPeriod"/>
            </a:pPr>
            <a:r>
              <a:rPr lang="en-US" baseline="0" dirty="0" smtClean="0"/>
              <a:t>Get the Answer – Student solves question</a:t>
            </a:r>
          </a:p>
          <a:p>
            <a:pPr marL="228587" indent="-228587">
              <a:buAutoNum type="arabicPeriod"/>
            </a:pPr>
            <a:r>
              <a:rPr lang="en-US" baseline="0" dirty="0" smtClean="0"/>
              <a:t>Describe Problem Solving Method – student explains in words what method to solve the problem</a:t>
            </a:r>
          </a:p>
          <a:p>
            <a:pPr marL="228587" indent="-228587">
              <a:buAutoNum type="arabicPeriod"/>
            </a:pPr>
            <a:r>
              <a:rPr lang="en-US" baseline="0" dirty="0" smtClean="0"/>
              <a:t>Wrong Answer. Why? – student select an incorrect answer and explain why that is wrong. </a:t>
            </a:r>
          </a:p>
          <a:p>
            <a:pPr marL="228587" indent="-228587">
              <a:buAutoNum type="arabicPeriod"/>
            </a:pPr>
            <a:r>
              <a:rPr lang="en-US" baseline="0" dirty="0" smtClean="0"/>
              <a:t>Create a new problem – Students take the operation and apply it to a new problem.</a:t>
            </a:r>
          </a:p>
          <a:p>
            <a:pPr marL="228587" indent="-228587">
              <a:buAutoNum type="arabicPeriod"/>
            </a:pPr>
            <a:r>
              <a:rPr lang="en-US" baseline="0" dirty="0" smtClean="0"/>
              <a:t>Change the Operation – students use the current information to change the operation within the problem</a:t>
            </a:r>
          </a:p>
          <a:p>
            <a:pPr marL="228587" indent="-228587">
              <a:buAutoNum type="arabicPeriod"/>
            </a:pPr>
            <a:r>
              <a:rPr lang="en-US" baseline="0" dirty="0" smtClean="0"/>
              <a:t>Vocabulary – Students identify any vocabulary in the problem and define it</a:t>
            </a:r>
          </a:p>
        </p:txBody>
      </p:sp>
      <p:sp>
        <p:nvSpPr>
          <p:cNvPr id="4" name="Slide Number Placeholder 3"/>
          <p:cNvSpPr>
            <a:spLocks noGrp="1"/>
          </p:cNvSpPr>
          <p:nvPr>
            <p:ph type="sldNum" sz="quarter" idx="10"/>
          </p:nvPr>
        </p:nvSpPr>
        <p:spPr/>
        <p:txBody>
          <a:bodyPr/>
          <a:lstStyle/>
          <a:p>
            <a:fld id="{A38F87FC-F645-4E2E-B05F-87B3446F1B24}"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1798704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158A95-929E-4408-9461-FCA3862B1EAF}" type="slidenum">
              <a:rPr lang="en-US" smtClean="0"/>
              <a:pPr/>
              <a:t>6</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participants roll</a:t>
            </a:r>
            <a:r>
              <a:rPr lang="en-US" baseline="0" dirty="0" smtClean="0"/>
              <a:t> a number cube and practice with this problem from 5</a:t>
            </a:r>
            <a:r>
              <a:rPr lang="en-US" baseline="30000" dirty="0" smtClean="0"/>
              <a:t>th</a:t>
            </a:r>
            <a:r>
              <a:rPr lang="en-US" baseline="0" dirty="0" smtClean="0"/>
              <a:t> grade STAAR test.</a:t>
            </a:r>
            <a:endParaRPr lang="en-US" dirty="0"/>
          </a:p>
        </p:txBody>
      </p:sp>
      <p:sp>
        <p:nvSpPr>
          <p:cNvPr id="4" name="Slide Number Placeholder 3"/>
          <p:cNvSpPr>
            <a:spLocks noGrp="1"/>
          </p:cNvSpPr>
          <p:nvPr>
            <p:ph type="sldNum" sz="quarter" idx="10"/>
          </p:nvPr>
        </p:nvSpPr>
        <p:spPr/>
        <p:txBody>
          <a:bodyPr/>
          <a:lstStyle/>
          <a:p>
            <a:fld id="{A38F87FC-F645-4E2E-B05F-87B3446F1B24}"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457797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smtClean="0"/>
              <a:t>Have participants roll</a:t>
            </a:r>
            <a:r>
              <a:rPr lang="en-US" baseline="0" dirty="0" smtClean="0"/>
              <a:t> a number cube and practice with this problem from 7</a:t>
            </a:r>
            <a:r>
              <a:rPr lang="en-US" baseline="30000" dirty="0" smtClean="0"/>
              <a:t>th</a:t>
            </a:r>
            <a:r>
              <a:rPr lang="en-US" baseline="0" dirty="0" smtClean="0"/>
              <a:t> grade STAAR test.</a:t>
            </a:r>
            <a:endParaRPr lang="en-US" dirty="0" smtClean="0"/>
          </a:p>
          <a:p>
            <a:endParaRPr lang="en-US" dirty="0"/>
          </a:p>
        </p:txBody>
      </p:sp>
      <p:sp>
        <p:nvSpPr>
          <p:cNvPr id="4" name="Slide Number Placeholder 3"/>
          <p:cNvSpPr>
            <a:spLocks noGrp="1"/>
          </p:cNvSpPr>
          <p:nvPr>
            <p:ph type="sldNum" sz="quarter" idx="10"/>
          </p:nvPr>
        </p:nvSpPr>
        <p:spPr/>
        <p:txBody>
          <a:bodyPr/>
          <a:lstStyle/>
          <a:p>
            <a:fld id="{A38F87FC-F645-4E2E-B05F-87B3446F1B24}"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325216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Show the original question first then ask participants to predict what the flipped question would be.</a:t>
            </a:r>
          </a:p>
          <a:p>
            <a:pPr eaLnBrk="1" hangingPunct="1">
              <a:spcBef>
                <a:spcPct val="0"/>
              </a:spcBef>
            </a:pPr>
            <a:r>
              <a:rPr lang="en-US" smtClean="0"/>
              <a:t>Then reveal.</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29628" indent="-37472453"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175" eaLnBrk="0" fontAlgn="base" hangingPunct="0">
              <a:spcBef>
                <a:spcPct val="0"/>
              </a:spcBef>
              <a:spcAft>
                <a:spcPct val="0"/>
              </a:spcAft>
              <a:defRPr sz="2400">
                <a:solidFill>
                  <a:schemeClr val="tx1"/>
                </a:solidFill>
                <a:latin typeface="Arial" charset="0"/>
                <a:ea typeface="ＭＳ Ｐゴシック" charset="-128"/>
              </a:defRPr>
            </a:lvl6pPr>
            <a:lvl7pPr marL="914350" eaLnBrk="0" fontAlgn="base" hangingPunct="0">
              <a:spcBef>
                <a:spcPct val="0"/>
              </a:spcBef>
              <a:spcAft>
                <a:spcPct val="0"/>
              </a:spcAft>
              <a:defRPr sz="2400">
                <a:solidFill>
                  <a:schemeClr val="tx1"/>
                </a:solidFill>
                <a:latin typeface="Arial" charset="0"/>
                <a:ea typeface="ＭＳ Ｐゴシック" charset="-128"/>
              </a:defRPr>
            </a:lvl7pPr>
            <a:lvl8pPr marL="1371524" eaLnBrk="0" fontAlgn="base" hangingPunct="0">
              <a:spcBef>
                <a:spcPct val="0"/>
              </a:spcBef>
              <a:spcAft>
                <a:spcPct val="0"/>
              </a:spcAft>
              <a:defRPr sz="2400">
                <a:solidFill>
                  <a:schemeClr val="tx1"/>
                </a:solidFill>
                <a:latin typeface="Arial" charset="0"/>
                <a:ea typeface="ＭＳ Ｐゴシック" charset="-128"/>
              </a:defRPr>
            </a:lvl8pPr>
            <a:lvl9pPr marL="1828699"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C1EEBAA1-97DD-45AB-9565-31B87A2C2092}" type="slidenum">
              <a:rPr lang="en-US" sz="1200"/>
              <a:pPr eaLnBrk="1" hangingPunct="1"/>
              <a:t>66</a:t>
            </a:fld>
            <a:endParaRPr lang="en-US" sz="1200"/>
          </a:p>
        </p:txBody>
      </p:sp>
      <p:sp>
        <p:nvSpPr>
          <p:cNvPr id="89093" name="Footer Placeholder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29628" indent="-37472453"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175" eaLnBrk="0" fontAlgn="base" hangingPunct="0">
              <a:spcBef>
                <a:spcPct val="0"/>
              </a:spcBef>
              <a:spcAft>
                <a:spcPct val="0"/>
              </a:spcAft>
              <a:defRPr sz="2400">
                <a:solidFill>
                  <a:schemeClr val="tx1"/>
                </a:solidFill>
                <a:latin typeface="Arial" charset="0"/>
                <a:ea typeface="ＭＳ Ｐゴシック" charset="-128"/>
              </a:defRPr>
            </a:lvl6pPr>
            <a:lvl7pPr marL="914350" eaLnBrk="0" fontAlgn="base" hangingPunct="0">
              <a:spcBef>
                <a:spcPct val="0"/>
              </a:spcBef>
              <a:spcAft>
                <a:spcPct val="0"/>
              </a:spcAft>
              <a:defRPr sz="2400">
                <a:solidFill>
                  <a:schemeClr val="tx1"/>
                </a:solidFill>
                <a:latin typeface="Arial" charset="0"/>
                <a:ea typeface="ＭＳ Ｐゴシック" charset="-128"/>
              </a:defRPr>
            </a:lvl7pPr>
            <a:lvl8pPr marL="1371524" eaLnBrk="0" fontAlgn="base" hangingPunct="0">
              <a:spcBef>
                <a:spcPct val="0"/>
              </a:spcBef>
              <a:spcAft>
                <a:spcPct val="0"/>
              </a:spcAft>
              <a:defRPr sz="2400">
                <a:solidFill>
                  <a:schemeClr val="tx1"/>
                </a:solidFill>
                <a:latin typeface="Arial" charset="0"/>
                <a:ea typeface="ＭＳ Ｐゴシック" charset="-128"/>
              </a:defRPr>
            </a:lvl8pPr>
            <a:lvl9pPr marL="1828699"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sz="1200"/>
              <a:t>Do not distribute these slides without requesting permission from cheryltobey@gmail.com. The slides should only be used by participants to provide training to teachers about the Mathematics Formative Assessment: 75 Practical Strategies for Linking Assessment, Instruction, and Learning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1AED1-0AA6-4E45-AD1C-DFFF52961889}" type="slidenum">
              <a:rPr lang="en-US" smtClean="0"/>
              <a:t>69</a:t>
            </a:fld>
            <a:endParaRPr lang="en-US"/>
          </a:p>
        </p:txBody>
      </p:sp>
    </p:spTree>
    <p:extLst>
      <p:ext uri="{BB962C8B-B14F-4D97-AF65-F5344CB8AC3E}">
        <p14:creationId xmlns:p14="http://schemas.microsoft.com/office/powerpoint/2010/main" val="3793908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345322-EFFE-469B-B9DD-85CC1E3F777C}" type="slidenum">
              <a:rPr lang="en-US" smtClean="0"/>
              <a:t>76</a:t>
            </a:fld>
            <a:endParaRPr lang="en-US"/>
          </a:p>
        </p:txBody>
      </p:sp>
    </p:spTree>
    <p:extLst>
      <p:ext uri="{BB962C8B-B14F-4D97-AF65-F5344CB8AC3E}">
        <p14:creationId xmlns:p14="http://schemas.microsoft.com/office/powerpoint/2010/main" val="2770394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Grade</a:t>
            </a:r>
            <a:r>
              <a:rPr lang="en-US" baseline="0" dirty="0" smtClean="0"/>
              <a:t> 8 TAKS</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89</a:t>
            </a:fld>
            <a:endParaRPr lang="en-US"/>
          </a:p>
        </p:txBody>
      </p:sp>
    </p:spTree>
    <p:extLst>
      <p:ext uri="{BB962C8B-B14F-4D97-AF65-F5344CB8AC3E}">
        <p14:creationId xmlns:p14="http://schemas.microsoft.com/office/powerpoint/2010/main" val="3853445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91</a:t>
            </a:fld>
            <a:endParaRPr lang="en-US"/>
          </a:p>
        </p:txBody>
      </p:sp>
    </p:spTree>
    <p:extLst>
      <p:ext uri="{BB962C8B-B14F-4D97-AF65-F5344CB8AC3E}">
        <p14:creationId xmlns:p14="http://schemas.microsoft.com/office/powerpoint/2010/main" val="625925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a:t>
            </a:r>
            <a:r>
              <a:rPr lang="en-US" baseline="0" dirty="0" smtClean="0"/>
              <a:t> Grade 8  #28</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93</a:t>
            </a:fld>
            <a:endParaRPr lang="en-US"/>
          </a:p>
        </p:txBody>
      </p:sp>
    </p:spTree>
    <p:extLst>
      <p:ext uri="{BB962C8B-B14F-4D97-AF65-F5344CB8AC3E}">
        <p14:creationId xmlns:p14="http://schemas.microsoft.com/office/powerpoint/2010/main" val="5051572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 Grade 8  2009</a:t>
            </a:r>
            <a:r>
              <a:rPr lang="en-US" baseline="0" dirty="0" smtClean="0"/>
              <a:t>  #2 </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94</a:t>
            </a:fld>
            <a:endParaRPr lang="en-US"/>
          </a:p>
        </p:txBody>
      </p:sp>
    </p:spTree>
    <p:extLst>
      <p:ext uri="{BB962C8B-B14F-4D97-AF65-F5344CB8AC3E}">
        <p14:creationId xmlns:p14="http://schemas.microsoft.com/office/powerpoint/2010/main" val="17532767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 2009 Grade 8  #6 </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96</a:t>
            </a:fld>
            <a:endParaRPr lang="en-US"/>
          </a:p>
        </p:txBody>
      </p:sp>
    </p:spTree>
    <p:extLst>
      <p:ext uri="{BB962C8B-B14F-4D97-AF65-F5344CB8AC3E}">
        <p14:creationId xmlns:p14="http://schemas.microsoft.com/office/powerpoint/2010/main" val="962444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how often this word is in the standards</a:t>
            </a:r>
            <a:endParaRPr lang="en-US" dirty="0"/>
          </a:p>
        </p:txBody>
      </p:sp>
      <p:sp>
        <p:nvSpPr>
          <p:cNvPr id="4" name="Slide Number Placeholder 3"/>
          <p:cNvSpPr>
            <a:spLocks noGrp="1"/>
          </p:cNvSpPr>
          <p:nvPr>
            <p:ph type="sldNum" sz="quarter" idx="10"/>
          </p:nvPr>
        </p:nvSpPr>
        <p:spPr/>
        <p:txBody>
          <a:bodyPr/>
          <a:lstStyle/>
          <a:p>
            <a:fld id="{D2ED9A76-F6A5-429D-8790-77C816C514DD}" type="slidenum">
              <a:rPr lang="en-US" smtClean="0"/>
              <a:t>16</a:t>
            </a:fld>
            <a:endParaRPr lang="en-US"/>
          </a:p>
        </p:txBody>
      </p:sp>
    </p:spTree>
    <p:extLst>
      <p:ext uri="{BB962C8B-B14F-4D97-AF65-F5344CB8AC3E}">
        <p14:creationId xmlns:p14="http://schemas.microsoft.com/office/powerpoint/2010/main" val="550140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 Grade 8  #19</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98</a:t>
            </a:fld>
            <a:endParaRPr lang="en-US"/>
          </a:p>
        </p:txBody>
      </p:sp>
    </p:spTree>
    <p:extLst>
      <p:ext uri="{BB962C8B-B14F-4D97-AF65-F5344CB8AC3E}">
        <p14:creationId xmlns:p14="http://schemas.microsoft.com/office/powerpoint/2010/main" val="3092786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Exit 2009  #27</a:t>
            </a:r>
            <a:r>
              <a:rPr lang="en-US" baseline="0" dirty="0" smtClean="0"/>
              <a:t>   (Bio. Question)</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100</a:t>
            </a:fld>
            <a:endParaRPr lang="en-US"/>
          </a:p>
        </p:txBody>
      </p:sp>
    </p:spTree>
    <p:extLst>
      <p:ext uri="{BB962C8B-B14F-4D97-AF65-F5344CB8AC3E}">
        <p14:creationId xmlns:p14="http://schemas.microsoft.com/office/powerpoint/2010/main" val="3214964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2009</a:t>
            </a:r>
            <a:r>
              <a:rPr lang="en-US" baseline="0" dirty="0" smtClean="0"/>
              <a:t> #25</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102</a:t>
            </a:fld>
            <a:endParaRPr lang="en-US"/>
          </a:p>
        </p:txBody>
      </p:sp>
    </p:spTree>
    <p:extLst>
      <p:ext uri="{BB962C8B-B14F-4D97-AF65-F5344CB8AC3E}">
        <p14:creationId xmlns:p14="http://schemas.microsoft.com/office/powerpoint/2010/main" val="34848816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Exit 2009  #27</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108</a:t>
            </a:fld>
            <a:endParaRPr lang="en-US"/>
          </a:p>
        </p:txBody>
      </p:sp>
    </p:spTree>
    <p:extLst>
      <p:ext uri="{BB962C8B-B14F-4D97-AF65-F5344CB8AC3E}">
        <p14:creationId xmlns:p14="http://schemas.microsoft.com/office/powerpoint/2010/main" val="2201928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 an active reader who wants to make sense of the text and monitor comprehension and repair misunderstandings.</a:t>
            </a:r>
            <a:endParaRPr lang="en-US" dirty="0"/>
          </a:p>
        </p:txBody>
      </p:sp>
      <p:sp>
        <p:nvSpPr>
          <p:cNvPr id="4" name="Slide Number Placeholder 3"/>
          <p:cNvSpPr>
            <a:spLocks noGrp="1"/>
          </p:cNvSpPr>
          <p:nvPr>
            <p:ph type="sldNum" sz="quarter" idx="10"/>
          </p:nvPr>
        </p:nvSpPr>
        <p:spPr/>
        <p:txBody>
          <a:bodyPr/>
          <a:lstStyle/>
          <a:p>
            <a:fld id="{D2ED9A76-F6A5-429D-8790-77C816C514DD}" type="slidenum">
              <a:rPr lang="en-US" smtClean="0"/>
              <a:t>18</a:t>
            </a:fld>
            <a:endParaRPr lang="en-US"/>
          </a:p>
        </p:txBody>
      </p:sp>
    </p:spTree>
    <p:extLst>
      <p:ext uri="{BB962C8B-B14F-4D97-AF65-F5344CB8AC3E}">
        <p14:creationId xmlns:p14="http://schemas.microsoft.com/office/powerpoint/2010/main" val="502963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Be active readers</a:t>
            </a:r>
          </a:p>
          <a:p>
            <a:pPr lvl="1"/>
            <a:r>
              <a:rPr lang="en-US" dirty="0" smtClean="0"/>
              <a:t>Monitor comprehension</a:t>
            </a:r>
          </a:p>
          <a:p>
            <a:pPr lvl="1"/>
            <a:r>
              <a:rPr lang="en-US" dirty="0" smtClean="0"/>
              <a:t>Have a rich vocabulary</a:t>
            </a:r>
          </a:p>
          <a:p>
            <a:pPr lvl="1"/>
            <a:r>
              <a:rPr lang="en-US" dirty="0" smtClean="0"/>
              <a:t>Have a competent working memory</a:t>
            </a:r>
          </a:p>
          <a:p>
            <a:pPr lvl="1"/>
            <a:r>
              <a:rPr lang="en-US" dirty="0" smtClean="0"/>
              <a:t>Have background knowledge</a:t>
            </a:r>
          </a:p>
          <a:p>
            <a:endParaRPr lang="en-US" dirty="0"/>
          </a:p>
        </p:txBody>
      </p:sp>
      <p:sp>
        <p:nvSpPr>
          <p:cNvPr id="4" name="Slide Number Placeholder 3"/>
          <p:cNvSpPr>
            <a:spLocks noGrp="1"/>
          </p:cNvSpPr>
          <p:nvPr>
            <p:ph type="sldNum" sz="quarter" idx="10"/>
          </p:nvPr>
        </p:nvSpPr>
        <p:spPr/>
        <p:txBody>
          <a:bodyPr/>
          <a:lstStyle/>
          <a:p>
            <a:fld id="{D2ED9A76-F6A5-429D-8790-77C816C514DD}" type="slidenum">
              <a:rPr lang="en-US" smtClean="0"/>
              <a:t>19</a:t>
            </a:fld>
            <a:endParaRPr lang="en-US"/>
          </a:p>
        </p:txBody>
      </p:sp>
    </p:spTree>
    <p:extLst>
      <p:ext uri="{BB962C8B-B14F-4D97-AF65-F5344CB8AC3E}">
        <p14:creationId xmlns:p14="http://schemas.microsoft.com/office/powerpoint/2010/main" val="3516243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dirty="0" smtClean="0"/>
              <a:t>Say: </a:t>
            </a:r>
            <a:r>
              <a:rPr lang="en-US" dirty="0" smtClean="0"/>
              <a:t>From our ELAR TEKS, we can see that students are expected to make inferences and draw conclusions across multiple genres. The phrases</a:t>
            </a:r>
            <a:r>
              <a:rPr lang="en-US" baseline="0" dirty="0" smtClean="0"/>
              <a:t> m</a:t>
            </a:r>
            <a:r>
              <a:rPr lang="en-US" dirty="0" smtClean="0"/>
              <a:t>aking</a:t>
            </a:r>
            <a:r>
              <a:rPr lang="en-US" baseline="0" dirty="0" smtClean="0"/>
              <a:t> inferences and drawing conclusions are often used interchangeably. To be more specific, a conclusion is a type of inference that is generally based on more than one piece of information (University of Texas system/Texas Education Agency, 2009).</a:t>
            </a:r>
            <a:endParaRPr lang="en-US" b="1" dirty="0" smtClean="0"/>
          </a:p>
        </p:txBody>
      </p:sp>
      <p:sp>
        <p:nvSpPr>
          <p:cNvPr id="48131" name="Slide Number Placeholder 3"/>
          <p:cNvSpPr>
            <a:spLocks noGrp="1"/>
          </p:cNvSpPr>
          <p:nvPr>
            <p:ph type="sldNum" sz="quarter" idx="5"/>
          </p:nvPr>
        </p:nvSpPr>
        <p:spPr bwMode="auto">
          <a:xfrm>
            <a:off x="3789040" y="8635538"/>
            <a:ext cx="2971800" cy="457358"/>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E524B7F1-43F7-48EF-AA0F-4CEA01D1BB60}" type="slidenum">
              <a:rPr lang="en-US">
                <a:ea typeface="ＭＳ Ｐゴシック" charset="-128"/>
                <a:cs typeface="ＭＳ Ｐゴシック" charset="-128"/>
              </a:rPr>
              <a:pPr fontAlgn="base">
                <a:spcBef>
                  <a:spcPct val="0"/>
                </a:spcBef>
                <a:spcAft>
                  <a:spcPct val="0"/>
                </a:spcAft>
              </a:pPr>
              <a:t>21</a:t>
            </a:fld>
            <a:endParaRPr lang="en-US">
              <a:ea typeface="ＭＳ Ｐゴシック" charset="-128"/>
              <a:cs typeface="ＭＳ Ｐゴシック" charset="-128"/>
            </a:endParaRPr>
          </a:p>
        </p:txBody>
      </p:sp>
      <p:sp>
        <p:nvSpPr>
          <p:cNvPr id="5" name="Date Placeholder 2"/>
          <p:cNvSpPr txBox="1">
            <a:spLocks/>
          </p:cNvSpPr>
          <p:nvPr/>
        </p:nvSpPr>
        <p:spPr>
          <a:xfrm>
            <a:off x="3884613" y="0"/>
            <a:ext cx="2971800" cy="457358"/>
          </a:xfrm>
          <a:prstGeom prst="rect">
            <a:avLst/>
          </a:prstGeom>
        </p:spPr>
        <p:txBody>
          <a:bodyPr vert="horz" lIns="91440" tIns="45720" rIns="91440" bIns="45720" rtlCol="0"/>
          <a:lstStyle>
            <a:defPPr>
              <a:defRPr lang="en-US"/>
            </a:defPPr>
            <a:lvl1pPr algn="r" rtl="0" fontAlgn="base">
              <a:spcBef>
                <a:spcPct val="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a:lstStyle>
          <a:p>
            <a:r>
              <a:rPr lang="en-US" b="1" smtClean="0"/>
              <a:t>Making Inferences &amp; Predictions</a:t>
            </a:r>
          </a:p>
          <a:p>
            <a:r>
              <a:rPr lang="en-US" smtClean="0"/>
              <a:t>Grade 6 – Grade 12</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smtClean="0">
              <a:latin typeface="Arial" charset="0"/>
              <a:ea typeface="ＭＳ Ｐゴシック" pitchFamily="34" charset="-128"/>
            </a:endParaRPr>
          </a:p>
        </p:txBody>
      </p:sp>
      <p:sp>
        <p:nvSpPr>
          <p:cNvPr id="52228" name="Slide Number Placeholder 3"/>
          <p:cNvSpPr>
            <a:spLocks noGrp="1"/>
          </p:cNvSpPr>
          <p:nvPr>
            <p:ph type="sldNum" sz="quarter" idx="5"/>
          </p:nvPr>
        </p:nvSpPr>
        <p:spPr>
          <a:noFill/>
        </p:spPr>
        <p:txBody>
          <a:bodyPr/>
          <a:lstStyle/>
          <a:p>
            <a:fld id="{D07C184B-27EA-4098-AD07-463693272AD9}" type="slidenum">
              <a:rPr lang="en-US" smtClean="0">
                <a:latin typeface="Arial" charset="0"/>
                <a:cs typeface="Arial" charset="0"/>
              </a:rPr>
              <a:pPr/>
              <a:t>26</a:t>
            </a:fld>
            <a:endParaRPr lang="en-US" smtClean="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charset="0"/>
              <a:ea typeface="ＭＳ Ｐゴシック" pitchFamily="34" charset="-128"/>
            </a:endParaRPr>
          </a:p>
        </p:txBody>
      </p:sp>
      <p:sp>
        <p:nvSpPr>
          <p:cNvPr id="64516" name="Slide Number Placeholder 3"/>
          <p:cNvSpPr>
            <a:spLocks noGrp="1"/>
          </p:cNvSpPr>
          <p:nvPr>
            <p:ph type="sldNum" sz="quarter" idx="5"/>
          </p:nvPr>
        </p:nvSpPr>
        <p:spPr/>
        <p:txBody>
          <a:bodyPr/>
          <a:lstStyle/>
          <a:p>
            <a:pPr defTabSz="912879">
              <a:defRPr/>
            </a:pPr>
            <a:fld id="{C57245A7-F858-4F81-AA46-9FCC2198B675}" type="slidenum">
              <a:rPr lang="en-US" smtClean="0">
                <a:ea typeface="ＭＳ Ｐゴシック" pitchFamily="34" charset="-128"/>
              </a:rPr>
              <a:pPr defTabSz="912879">
                <a:defRPr/>
              </a:pPr>
              <a:t>35</a:t>
            </a:fld>
            <a:endParaRPr lang="en-US"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charset="0"/>
              <a:ea typeface="ＭＳ Ｐゴシック" pitchFamily="34" charset="-128"/>
            </a:endParaRPr>
          </a:p>
        </p:txBody>
      </p:sp>
      <p:sp>
        <p:nvSpPr>
          <p:cNvPr id="65540" name="Slide Number Placeholder 3"/>
          <p:cNvSpPr>
            <a:spLocks noGrp="1"/>
          </p:cNvSpPr>
          <p:nvPr>
            <p:ph type="sldNum" sz="quarter" idx="5"/>
          </p:nvPr>
        </p:nvSpPr>
        <p:spPr/>
        <p:txBody>
          <a:bodyPr/>
          <a:lstStyle/>
          <a:p>
            <a:pPr defTabSz="912879">
              <a:defRPr/>
            </a:pPr>
            <a:fld id="{CCBEE353-3ACB-43C1-83A4-B3834002F53C}" type="slidenum">
              <a:rPr lang="en-US" smtClean="0">
                <a:ea typeface="ＭＳ Ｐゴシック" pitchFamily="34" charset="-128"/>
              </a:rPr>
              <a:pPr defTabSz="912879">
                <a:defRPr/>
              </a:pPr>
              <a:t>36</a:t>
            </a:fld>
            <a:endParaRPr 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B7FBC95-280C-4CE3-9F81-5AE270973E11}" type="datetimeFigureOut">
              <a:rPr lang="en-US" smtClean="0"/>
              <a:pPr/>
              <a:t>10/2/2013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E8CF51D-73D5-4C3D-9AF0-FA473C8ED3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B7FBC95-280C-4CE3-9F81-5AE270973E11}" type="datetimeFigureOut">
              <a:rPr lang="en-US" smtClean="0"/>
              <a:pPr/>
              <a:t>10/2/2013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B7FBC95-280C-4CE3-9F81-5AE270973E11}" type="datetimeFigureOut">
              <a:rPr lang="en-US" smtClean="0"/>
              <a:pPr/>
              <a:t>10/2/2013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E8CF51D-73D5-4C3D-9AF0-FA473C8ED34C}"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B7FBC95-280C-4CE3-9F81-5AE270973E11}" type="datetimeFigureOut">
              <a:rPr lang="en-US" smtClean="0"/>
              <a:pPr/>
              <a:t>10/2/2013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E8CF51D-73D5-4C3D-9AF0-FA473C8ED3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ea.state.tx.us/student.assessment/staar/testquestions/" TargetMode="External"/><Relationship Id="rId2" Type="http://schemas.openxmlformats.org/officeDocument/2006/relationships/hyperlink" Target="http://www.tea.state.tx.us/student.assessment/special-ed/staarm/released-questions/" TargetMode="Externa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hyperlink" Target="http://www.epsilen.com/grp/1221793" TargetMode="Externa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pfricke@esc12.net" TargetMode="Externa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lmonthie@esc12.net" TargetMode="External"/><Relationship Id="rId2" Type="http://schemas.openxmlformats.org/officeDocument/2006/relationships/hyperlink" Target="mailto:jrogers@esc12.net" TargetMode="Externa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hyperlink" Target="mailto:mpietka@esc12.ne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kellygallagher.org/resources/AoW%2025%20Lin.pdf" TargetMode="External"/><Relationship Id="rId2" Type="http://schemas.openxmlformats.org/officeDocument/2006/relationships/hyperlink" Target="https://www.youtube.com/watch?v=e70NIYIfiTc" TargetMode="External"/><Relationship Id="rId1" Type="http://schemas.openxmlformats.org/officeDocument/2006/relationships/slideLayout" Target="../slideLayouts/slideLayout2.xml"/><Relationship Id="rId4" Type="http://schemas.openxmlformats.org/officeDocument/2006/relationships/hyperlink" Target="http://www.poemhunter.com/poem/it-s-a-disease/"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mpietka@esc12.net" TargetMode="Externa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hyperlink" Target="mailto:mpietka@esc12.net" TargetMode="External"/><Relationship Id="rId2" Type="http://schemas.openxmlformats.org/officeDocument/2006/relationships/hyperlink" Target="mailto:karterbury@esc12.net" TargetMode="Externa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5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bshuttlesworth@esc12.net" TargetMode="Externa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9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470025"/>
          </a:xfrm>
        </p:spPr>
        <p:txBody>
          <a:bodyPr>
            <a:normAutofit/>
          </a:bodyPr>
          <a:lstStyle/>
          <a:p>
            <a:r>
              <a:rPr lang="en-US" sz="7200" dirty="0" smtClean="0">
                <a:latin typeface="Monotype Corsiva" pitchFamily="66" charset="0"/>
              </a:rPr>
              <a:t>STAAR Update </a:t>
            </a:r>
            <a:endParaRPr lang="en-US" sz="7200" dirty="0">
              <a:latin typeface="Monotype Corsiva" pitchFamily="66" charset="0"/>
            </a:endParaRPr>
          </a:p>
        </p:txBody>
      </p:sp>
      <p:sp>
        <p:nvSpPr>
          <p:cNvPr id="3" name="Subtitle 2"/>
          <p:cNvSpPr>
            <a:spLocks noGrp="1"/>
          </p:cNvSpPr>
          <p:nvPr>
            <p:ph type="subTitle" idx="1"/>
          </p:nvPr>
        </p:nvSpPr>
        <p:spPr>
          <a:xfrm>
            <a:off x="2057400" y="2895600"/>
            <a:ext cx="6400800" cy="914400"/>
          </a:xfrm>
        </p:spPr>
        <p:txBody>
          <a:bodyPr>
            <a:normAutofit lnSpcReduction="10000"/>
          </a:bodyPr>
          <a:lstStyle/>
          <a:p>
            <a:r>
              <a:rPr lang="en-US" dirty="0" smtClean="0"/>
              <a:t>Instructional Leadership Network</a:t>
            </a:r>
          </a:p>
          <a:p>
            <a:r>
              <a:rPr lang="en-US" dirty="0" smtClean="0"/>
              <a:t>October 2, 2013</a:t>
            </a:r>
            <a:endParaRPr lang="en-US" dirty="0"/>
          </a:p>
        </p:txBody>
      </p:sp>
      <p:sp>
        <p:nvSpPr>
          <p:cNvPr id="5" name="TextBox 4"/>
          <p:cNvSpPr txBox="1"/>
          <p:nvPr/>
        </p:nvSpPr>
        <p:spPr>
          <a:xfrm>
            <a:off x="3657600" y="6550968"/>
            <a:ext cx="5105400" cy="230832"/>
          </a:xfrm>
          <a:prstGeom prst="rect">
            <a:avLst/>
          </a:prstGeom>
          <a:noFill/>
        </p:spPr>
        <p:txBody>
          <a:bodyPr wrap="square" rtlCol="0">
            <a:spAutoFit/>
          </a:bodyPr>
          <a:lstStyle/>
          <a:p>
            <a:pPr algn="r"/>
            <a:r>
              <a:rPr lang="en-US" sz="900" i="1" dirty="0" smtClean="0">
                <a:latin typeface="Times New Roman" pitchFamily="18" charset="0"/>
                <a:cs typeface="Times New Roman" pitchFamily="18" charset="0"/>
              </a:rPr>
              <a:t>GE/October2013</a:t>
            </a:r>
            <a:endParaRPr lang="en-US" sz="900" i="1" dirty="0">
              <a:latin typeface="Times New Roman" pitchFamily="18" charset="0"/>
              <a:cs typeface="Times New Roman" pitchFamily="18" charset="0"/>
            </a:endParaRPr>
          </a:p>
        </p:txBody>
      </p:sp>
      <p:pic>
        <p:nvPicPr>
          <p:cNvPr id="11" name="Picture 10" descr="esc12bwlogo_transparent.png"/>
          <p:cNvPicPr>
            <a:picLocks noChangeAspect="1"/>
          </p:cNvPicPr>
          <p:nvPr/>
        </p:nvPicPr>
        <p:blipFill>
          <a:blip r:embed="rId3" cstate="print"/>
          <a:stretch>
            <a:fillRect/>
          </a:stretch>
        </p:blipFill>
        <p:spPr>
          <a:xfrm>
            <a:off x="457200" y="5719355"/>
            <a:ext cx="1752600" cy="85126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STAAR Modified</a:t>
            </a:r>
          </a:p>
          <a:p>
            <a:pPr marL="109728" indent="0">
              <a:buNone/>
            </a:pPr>
            <a:r>
              <a:rPr lang="en-US" dirty="0">
                <a:hlinkClick r:id="rId2"/>
              </a:rPr>
              <a:t>http://www.tea.state.tx.us/student.assessment/special-ed/staarm/released-questions/</a:t>
            </a:r>
            <a:endParaRPr lang="en-US" dirty="0"/>
          </a:p>
        </p:txBody>
      </p:sp>
      <p:sp>
        <p:nvSpPr>
          <p:cNvPr id="3" name="Content Placeholder 2"/>
          <p:cNvSpPr>
            <a:spLocks noGrp="1"/>
          </p:cNvSpPr>
          <p:nvPr>
            <p:ph sz="half" idx="2"/>
          </p:nvPr>
        </p:nvSpPr>
        <p:spPr/>
        <p:txBody>
          <a:bodyPr/>
          <a:lstStyle/>
          <a:p>
            <a:r>
              <a:rPr lang="en-US" dirty="0" smtClean="0"/>
              <a:t>STAAR</a:t>
            </a:r>
          </a:p>
          <a:p>
            <a:pPr marL="109728" indent="0">
              <a:buNone/>
            </a:pPr>
            <a:r>
              <a:rPr lang="en-US" dirty="0">
                <a:hlinkClick r:id="rId3"/>
              </a:rPr>
              <a:t>http://www.tea.state.tx.us/student.assessment/staar/testquestions/</a:t>
            </a:r>
            <a:endParaRPr lang="en-US" dirty="0"/>
          </a:p>
        </p:txBody>
      </p:sp>
      <p:sp>
        <p:nvSpPr>
          <p:cNvPr id="4" name="Title 3"/>
          <p:cNvSpPr>
            <a:spLocks noGrp="1"/>
          </p:cNvSpPr>
          <p:nvPr>
            <p:ph type="title"/>
          </p:nvPr>
        </p:nvSpPr>
        <p:spPr/>
        <p:txBody>
          <a:bodyPr/>
          <a:lstStyle/>
          <a:p>
            <a:r>
              <a:rPr lang="en-US" dirty="0" smtClean="0"/>
              <a:t>Released questions</a:t>
            </a:r>
            <a:endParaRPr lang="en-US" dirty="0"/>
          </a:p>
        </p:txBody>
      </p:sp>
    </p:spTree>
    <p:extLst>
      <p:ext uri="{BB962C8B-B14F-4D97-AF65-F5344CB8AC3E}">
        <p14:creationId xmlns:p14="http://schemas.microsoft.com/office/powerpoint/2010/main" val="171056971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838200"/>
            <a:ext cx="8268929" cy="2380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304800" y="3733800"/>
            <a:ext cx="5791200" cy="2308324"/>
          </a:xfrm>
          <a:prstGeom prst="rect">
            <a:avLst/>
          </a:prstGeom>
          <a:noFill/>
        </p:spPr>
        <p:txBody>
          <a:bodyPr wrap="square" rtlCol="0">
            <a:spAutoFit/>
          </a:bodyPr>
          <a:lstStyle/>
          <a:p>
            <a:r>
              <a:rPr lang="en-US" sz="2400" dirty="0" smtClean="0"/>
              <a:t>H.26(D): </a:t>
            </a:r>
            <a:r>
              <a:rPr lang="en-US" sz="2400" dirty="0"/>
              <a:t>identify the political, social, and economic contributions of women such as Frances Willard, </a:t>
            </a:r>
            <a:r>
              <a:rPr lang="en-US" sz="2400" b="1" dirty="0"/>
              <a:t>Jane Addams, </a:t>
            </a:r>
            <a:r>
              <a:rPr lang="en-US" sz="2400" dirty="0"/>
              <a:t>Eleanor Roosevelt, Dolores Huerta, Sonia Sotomayor, and Oprah Winfrey to American society;</a:t>
            </a:r>
            <a:r>
              <a:rPr lang="en-US" sz="2400" dirty="0" smtClean="0"/>
              <a:t> </a:t>
            </a:r>
            <a:endParaRPr lang="en-US" sz="2400" dirty="0"/>
          </a:p>
        </p:txBody>
      </p:sp>
      <p:sp>
        <p:nvSpPr>
          <p:cNvPr id="5" name="TextBox 4"/>
          <p:cNvSpPr txBox="1"/>
          <p:nvPr/>
        </p:nvSpPr>
        <p:spPr>
          <a:xfrm>
            <a:off x="6831842" y="4103132"/>
            <a:ext cx="1473958"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smtClean="0"/>
              <a:t>F = 47</a:t>
            </a:r>
          </a:p>
          <a:p>
            <a:r>
              <a:rPr lang="en-US" sz="2400" dirty="0" smtClean="0"/>
              <a:t>G = 8</a:t>
            </a:r>
          </a:p>
          <a:p>
            <a:r>
              <a:rPr lang="en-US" sz="2400" dirty="0" smtClean="0"/>
              <a:t>H = 31*</a:t>
            </a:r>
          </a:p>
          <a:p>
            <a:r>
              <a:rPr lang="en-US" sz="2400" dirty="0" smtClean="0"/>
              <a:t>J =  14</a:t>
            </a:r>
          </a:p>
        </p:txBody>
      </p:sp>
    </p:spTree>
    <p:extLst>
      <p:ext uri="{BB962C8B-B14F-4D97-AF65-F5344CB8AC3E}">
        <p14:creationId xmlns:p14="http://schemas.microsoft.com/office/powerpoint/2010/main" val="1294092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5753100" cy="1143000"/>
          </a:xfrm>
          <a:solidFill>
            <a:schemeClr val="bg1"/>
          </a:solidFill>
        </p:spPr>
        <p:txBody>
          <a:bodyPr/>
          <a:lstStyle/>
          <a:p>
            <a:r>
              <a:rPr lang="en-US" dirty="0" smtClean="0">
                <a:solidFill>
                  <a:schemeClr val="tx1"/>
                </a:solidFill>
              </a:rPr>
              <a:t>TAKS: Quote Boxes </a:t>
            </a:r>
            <a:endParaRPr lang="en-US" dirty="0">
              <a:solidFill>
                <a:schemeClr val="tx1"/>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52400"/>
            <a:ext cx="5943600" cy="6592807"/>
          </a:xfrm>
        </p:spPr>
      </p:pic>
      <p:sp>
        <p:nvSpPr>
          <p:cNvPr id="3" name="Rounded Rectangle 2"/>
          <p:cNvSpPr/>
          <p:nvPr/>
        </p:nvSpPr>
        <p:spPr>
          <a:xfrm>
            <a:off x="5257800" y="5943600"/>
            <a:ext cx="28194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Distractors </a:t>
            </a:r>
            <a:endParaRPr lang="en-US" sz="3600" dirty="0"/>
          </a:p>
        </p:txBody>
      </p:sp>
    </p:spTree>
    <p:extLst>
      <p:ext uri="{BB962C8B-B14F-4D97-AF65-F5344CB8AC3E}">
        <p14:creationId xmlns:p14="http://schemas.microsoft.com/office/powerpoint/2010/main" val="4036459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374" y="152400"/>
            <a:ext cx="8581026" cy="4991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228600" y="5315634"/>
            <a:ext cx="7543800" cy="1323439"/>
          </a:xfrm>
          <a:prstGeom prst="rect">
            <a:avLst/>
          </a:prstGeom>
        </p:spPr>
        <p:txBody>
          <a:bodyPr wrap="square">
            <a:spAutoFit/>
          </a:bodyPr>
          <a:lstStyle/>
          <a:p>
            <a:r>
              <a:rPr lang="en-US" sz="1600" dirty="0" smtClean="0"/>
              <a:t>H.4(A): 	explain why significant events, policies, and individuals such as the Spanish-American War, U.S. expansionism, Henry Cabot Lodge, Alfred Thayer Mahan, </a:t>
            </a:r>
            <a:r>
              <a:rPr lang="en-US" sz="1600" b="1" dirty="0" smtClean="0"/>
              <a:t>Theodore Roosevelt, </a:t>
            </a:r>
            <a:r>
              <a:rPr lang="en-US" sz="1600" dirty="0" smtClean="0"/>
              <a:t>Sanford B. Dole, and missionaries moved the United States into the position of a world power;</a:t>
            </a:r>
          </a:p>
          <a:p>
            <a:r>
              <a:rPr lang="en-US" sz="1600" dirty="0" smtClean="0"/>
              <a:t>H.29(B)</a:t>
            </a:r>
            <a:endParaRPr lang="en-US" sz="1600" dirty="0"/>
          </a:p>
        </p:txBody>
      </p:sp>
      <p:sp>
        <p:nvSpPr>
          <p:cNvPr id="3" name="TextBox 2"/>
          <p:cNvSpPr txBox="1"/>
          <p:nvPr/>
        </p:nvSpPr>
        <p:spPr>
          <a:xfrm>
            <a:off x="7848600" y="5486400"/>
            <a:ext cx="10668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A = 19</a:t>
            </a:r>
          </a:p>
          <a:p>
            <a:r>
              <a:rPr lang="en-US" dirty="0" smtClean="0"/>
              <a:t>B=  37*</a:t>
            </a:r>
          </a:p>
          <a:p>
            <a:r>
              <a:rPr lang="en-US" dirty="0" smtClean="0"/>
              <a:t>C = 23</a:t>
            </a:r>
          </a:p>
          <a:p>
            <a:r>
              <a:rPr lang="en-US" dirty="0" smtClean="0"/>
              <a:t>D = 21</a:t>
            </a:r>
          </a:p>
        </p:txBody>
      </p:sp>
      <p:sp>
        <p:nvSpPr>
          <p:cNvPr id="4" name="Rounded Rectangle 3"/>
          <p:cNvSpPr/>
          <p:nvPr/>
        </p:nvSpPr>
        <p:spPr>
          <a:xfrm>
            <a:off x="6042546" y="2743200"/>
            <a:ext cx="2667000" cy="2171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What vocabulary word do you see that may cause problems? </a:t>
            </a:r>
            <a:endParaRPr lang="en-US" sz="2400" b="1" dirty="0"/>
          </a:p>
        </p:txBody>
      </p:sp>
      <p:sp>
        <p:nvSpPr>
          <p:cNvPr id="5" name="Rounded Rectangle 4"/>
          <p:cNvSpPr/>
          <p:nvPr/>
        </p:nvSpPr>
        <p:spPr>
          <a:xfrm>
            <a:off x="1219200" y="4648200"/>
            <a:ext cx="3247026" cy="15239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All possible answers  are Roosevelt’s accomplishments</a:t>
            </a:r>
            <a:endParaRPr lang="en-US" sz="2400" dirty="0"/>
          </a:p>
        </p:txBody>
      </p:sp>
    </p:spTree>
    <p:extLst>
      <p:ext uri="{BB962C8B-B14F-4D97-AF65-F5344CB8AC3E}">
        <p14:creationId xmlns:p14="http://schemas.microsoft.com/office/powerpoint/2010/main" val="3581963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200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Elizabeth Cady Stanton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219200"/>
            <a:ext cx="7567494" cy="4724400"/>
          </a:xfrm>
        </p:spPr>
      </p:pic>
      <p:sp>
        <p:nvSpPr>
          <p:cNvPr id="5" name="Curved Right Arrow 4"/>
          <p:cNvSpPr/>
          <p:nvPr/>
        </p:nvSpPr>
        <p:spPr>
          <a:xfrm>
            <a:off x="152400" y="2057400"/>
            <a:ext cx="990600" cy="1905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859991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0"/>
            <a:ext cx="7620000" cy="6498190"/>
          </a:xfrm>
          <a:prstGeom prst="rect">
            <a:avLst/>
          </a:prstGeom>
        </p:spPr>
      </p:pic>
      <p:sp>
        <p:nvSpPr>
          <p:cNvPr id="3" name="Oval 2"/>
          <p:cNvSpPr/>
          <p:nvPr/>
        </p:nvSpPr>
        <p:spPr>
          <a:xfrm>
            <a:off x="3505200" y="1828800"/>
            <a:ext cx="1600200" cy="1143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loud Callout 3"/>
          <p:cNvSpPr/>
          <p:nvPr/>
        </p:nvSpPr>
        <p:spPr>
          <a:xfrm>
            <a:off x="5334000" y="304799"/>
            <a:ext cx="3276600" cy="2819401"/>
          </a:xfrm>
          <a:prstGeom prst="cloudCallout">
            <a:avLst>
              <a:gd name="adj1" fmla="val -10982"/>
              <a:gd name="adj2" fmla="val 399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Seneca Falls Convention for Women’s Suffrage, 1848</a:t>
            </a:r>
            <a:endParaRPr lang="en-US" sz="2400" b="1" dirty="0"/>
          </a:p>
        </p:txBody>
      </p:sp>
      <p:sp>
        <p:nvSpPr>
          <p:cNvPr id="5" name="Cloud Callout 4"/>
          <p:cNvSpPr/>
          <p:nvPr/>
        </p:nvSpPr>
        <p:spPr>
          <a:xfrm>
            <a:off x="495299" y="0"/>
            <a:ext cx="3619501" cy="2514600"/>
          </a:xfrm>
          <a:prstGeom prst="cloudCallout">
            <a:avLst>
              <a:gd name="adj1" fmla="val -20063"/>
              <a:gd name="adj2" fmla="val 365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Declaration of Sentiments  was  presented by Elizabeth Stanton</a:t>
            </a:r>
            <a:endParaRPr lang="en-US" sz="2000" b="1" dirty="0"/>
          </a:p>
        </p:txBody>
      </p:sp>
      <p:cxnSp>
        <p:nvCxnSpPr>
          <p:cNvPr id="7" name="Straight Arrow Connector 6"/>
          <p:cNvCxnSpPr/>
          <p:nvPr/>
        </p:nvCxnSpPr>
        <p:spPr>
          <a:xfrm flipV="1">
            <a:off x="5105400" y="2095499"/>
            <a:ext cx="708934" cy="30480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4" idx="3"/>
          </p:cNvCxnSpPr>
          <p:nvPr/>
        </p:nvCxnSpPr>
        <p:spPr>
          <a:xfrm flipH="1">
            <a:off x="3657600" y="466001"/>
            <a:ext cx="3314700" cy="67188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1066800" y="4648200"/>
            <a:ext cx="7010400" cy="457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stCxn id="5" idx="4"/>
            <a:endCxn id="10" idx="1"/>
          </p:cNvCxnSpPr>
          <p:nvPr/>
        </p:nvCxnSpPr>
        <p:spPr>
          <a:xfrm flipH="1">
            <a:off x="1066800" y="2175883"/>
            <a:ext cx="512069" cy="270091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527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5400000">
            <a:off x="5562600" y="2743200"/>
            <a:ext cx="4648200" cy="1143000"/>
          </a:xfrm>
        </p:spPr>
        <p:txBody>
          <a:bodyPr/>
          <a:lstStyle/>
          <a:p>
            <a:r>
              <a:rPr lang="en-US" dirty="0" smtClean="0"/>
              <a:t>TAKS:  Visuals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228601"/>
            <a:ext cx="6172200" cy="7057457"/>
          </a:xfrm>
        </p:spPr>
      </p:pic>
      <p:sp>
        <p:nvSpPr>
          <p:cNvPr id="3" name="Rounded Rectangle 2"/>
          <p:cNvSpPr/>
          <p:nvPr/>
        </p:nvSpPr>
        <p:spPr>
          <a:xfrm>
            <a:off x="152400" y="2286000"/>
            <a:ext cx="17526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Simple Visual</a:t>
            </a:r>
            <a:endParaRPr lang="en-US" sz="2800" dirty="0"/>
          </a:p>
        </p:txBody>
      </p:sp>
      <p:sp>
        <p:nvSpPr>
          <p:cNvPr id="5" name="Rounded Rectangle 4"/>
          <p:cNvSpPr/>
          <p:nvPr/>
        </p:nvSpPr>
        <p:spPr>
          <a:xfrm>
            <a:off x="5638800" y="6172200"/>
            <a:ext cx="21336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Distractors</a:t>
            </a:r>
            <a:endParaRPr lang="en-US" sz="2400" dirty="0"/>
          </a:p>
        </p:txBody>
      </p:sp>
    </p:spTree>
    <p:extLst>
      <p:ext uri="{BB962C8B-B14F-4D97-AF65-F5344CB8AC3E}">
        <p14:creationId xmlns:p14="http://schemas.microsoft.com/office/powerpoint/2010/main" val="808936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921" y="152400"/>
            <a:ext cx="6218514" cy="52118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3276600" y="5562600"/>
            <a:ext cx="5562600" cy="1077218"/>
          </a:xfrm>
          <a:prstGeom prst="rect">
            <a:avLst/>
          </a:prstGeom>
        </p:spPr>
        <p:txBody>
          <a:bodyPr wrap="square">
            <a:spAutoFit/>
          </a:bodyPr>
          <a:lstStyle/>
          <a:p>
            <a:r>
              <a:rPr lang="en-US" sz="1600" dirty="0" smtClean="0"/>
              <a:t>H.3(C): </a:t>
            </a:r>
            <a:r>
              <a:rPr lang="en-US" sz="1600" dirty="0"/>
              <a:t> analyze social issues affecting women, minorities, children, immigrants, urbanization, the Social Gospel, and philanthropy of </a:t>
            </a:r>
            <a:r>
              <a:rPr lang="en-US" sz="1600" dirty="0" smtClean="0"/>
              <a:t>industrialists</a:t>
            </a:r>
          </a:p>
          <a:p>
            <a:r>
              <a:rPr lang="en-US" sz="1600" dirty="0" smtClean="0"/>
              <a:t>H.29(H)</a:t>
            </a:r>
            <a:endParaRPr lang="en-US" sz="1600" dirty="0"/>
          </a:p>
        </p:txBody>
      </p:sp>
      <p:sp>
        <p:nvSpPr>
          <p:cNvPr id="3" name="TextBox 2"/>
          <p:cNvSpPr txBox="1"/>
          <p:nvPr/>
        </p:nvSpPr>
        <p:spPr>
          <a:xfrm>
            <a:off x="7086600" y="4163914"/>
            <a:ext cx="117257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t>F = 23</a:t>
            </a:r>
          </a:p>
          <a:p>
            <a:r>
              <a:rPr lang="en-US" dirty="0" smtClean="0"/>
              <a:t>G = 12</a:t>
            </a:r>
          </a:p>
          <a:p>
            <a:r>
              <a:rPr lang="en-US" dirty="0" smtClean="0"/>
              <a:t>H = 31</a:t>
            </a:r>
          </a:p>
          <a:p>
            <a:r>
              <a:rPr lang="en-US" dirty="0" smtClean="0"/>
              <a:t>J  = 34*</a:t>
            </a:r>
          </a:p>
        </p:txBody>
      </p:sp>
    </p:spTree>
    <p:extLst>
      <p:ext uri="{BB962C8B-B14F-4D97-AF65-F5344CB8AC3E}">
        <p14:creationId xmlns:p14="http://schemas.microsoft.com/office/powerpoint/2010/main" val="339404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5715000" cy="914400"/>
          </a:xfrm>
          <a:solidFill>
            <a:schemeClr val="bg1"/>
          </a:solidFill>
        </p:spPr>
        <p:txBody>
          <a:bodyPr/>
          <a:lstStyle/>
          <a:p>
            <a:r>
              <a:rPr lang="en-US" dirty="0" smtClean="0"/>
              <a:t>TAKS:  Scopes Trial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0"/>
            <a:ext cx="4495800" cy="6756353"/>
          </a:xfrm>
        </p:spPr>
      </p:pic>
    </p:spTree>
    <p:extLst>
      <p:ext uri="{BB962C8B-B14F-4D97-AF65-F5344CB8AC3E}">
        <p14:creationId xmlns:p14="http://schemas.microsoft.com/office/powerpoint/2010/main" val="2308588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09600"/>
            <a:ext cx="8458200" cy="23970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250209" y="3853218"/>
            <a:ext cx="6836391" cy="1569660"/>
          </a:xfrm>
          <a:prstGeom prst="rect">
            <a:avLst/>
          </a:prstGeom>
        </p:spPr>
        <p:txBody>
          <a:bodyPr wrap="square">
            <a:spAutoFit/>
          </a:bodyPr>
          <a:lstStyle/>
          <a:p>
            <a:r>
              <a:rPr lang="en-US" sz="2400" dirty="0" smtClean="0"/>
              <a:t>H.6(B):  </a:t>
            </a:r>
            <a:r>
              <a:rPr lang="en-US" sz="2400" dirty="0"/>
              <a:t>analyze the impact of significant individuals such as </a:t>
            </a:r>
            <a:r>
              <a:rPr lang="en-US" sz="2400" b="1" dirty="0"/>
              <a:t>Clarence Darrow, William Jennings Bryan, </a:t>
            </a:r>
            <a:r>
              <a:rPr lang="en-US" sz="2400" dirty="0"/>
              <a:t>Henry Ford, Glenn Curtiss, Marcus Garvey, and Charles A. Lindbergh.</a:t>
            </a:r>
          </a:p>
        </p:txBody>
      </p:sp>
      <p:sp>
        <p:nvSpPr>
          <p:cNvPr id="3" name="TextBox 2"/>
          <p:cNvSpPr txBox="1"/>
          <p:nvPr/>
        </p:nvSpPr>
        <p:spPr>
          <a:xfrm>
            <a:off x="7580485" y="3854355"/>
            <a:ext cx="987771" cy="1200329"/>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smtClean="0"/>
              <a:t>F = 13</a:t>
            </a:r>
          </a:p>
          <a:p>
            <a:r>
              <a:rPr lang="en-US" dirty="0" smtClean="0"/>
              <a:t>G = 26</a:t>
            </a:r>
          </a:p>
          <a:p>
            <a:r>
              <a:rPr lang="en-US" dirty="0" smtClean="0"/>
              <a:t>H = 26</a:t>
            </a:r>
          </a:p>
          <a:p>
            <a:r>
              <a:rPr lang="en-US" dirty="0" smtClean="0"/>
              <a:t>J  =  35* </a:t>
            </a:r>
            <a:endParaRPr lang="en-US" dirty="0"/>
          </a:p>
        </p:txBody>
      </p:sp>
      <p:sp>
        <p:nvSpPr>
          <p:cNvPr id="4" name="Rectangle 3"/>
          <p:cNvSpPr/>
          <p:nvPr/>
        </p:nvSpPr>
        <p:spPr>
          <a:xfrm>
            <a:off x="2286000" y="609600"/>
            <a:ext cx="3810000" cy="4572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Callout 4"/>
          <p:cNvSpPr/>
          <p:nvPr/>
        </p:nvSpPr>
        <p:spPr>
          <a:xfrm>
            <a:off x="5791200" y="1371600"/>
            <a:ext cx="2777056" cy="1219200"/>
          </a:xfrm>
          <a:prstGeom prst="cloudCallout">
            <a:avLst>
              <a:gd name="adj1" fmla="val -14444"/>
              <a:gd name="adj2" fmla="val 401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Scopes Trial</a:t>
            </a:r>
            <a:endParaRPr lang="en-US" sz="2400" b="1" dirty="0"/>
          </a:p>
        </p:txBody>
      </p:sp>
      <p:sp>
        <p:nvSpPr>
          <p:cNvPr id="6" name="Cloud Callout 5"/>
          <p:cNvSpPr/>
          <p:nvPr/>
        </p:nvSpPr>
        <p:spPr>
          <a:xfrm>
            <a:off x="3392474" y="4095845"/>
            <a:ext cx="3787254" cy="1917678"/>
          </a:xfrm>
          <a:prstGeom prst="cloudCallout">
            <a:avLst>
              <a:gd name="adj1" fmla="val -18212"/>
              <a:gd name="adj2" fmla="val 311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Darwinism v. Biblical Literalism  </a:t>
            </a:r>
            <a:endParaRPr lang="en-US" sz="2400" b="1" dirty="0"/>
          </a:p>
        </p:txBody>
      </p:sp>
      <p:sp>
        <p:nvSpPr>
          <p:cNvPr id="7" name="Rectangle 6"/>
          <p:cNvSpPr/>
          <p:nvPr/>
        </p:nvSpPr>
        <p:spPr>
          <a:xfrm>
            <a:off x="2370159" y="2397457"/>
            <a:ext cx="2847701" cy="4981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4" idx="3"/>
            <a:endCxn id="5" idx="3"/>
          </p:cNvCxnSpPr>
          <p:nvPr/>
        </p:nvCxnSpPr>
        <p:spPr>
          <a:xfrm>
            <a:off x="6096000" y="838200"/>
            <a:ext cx="1083728" cy="60310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1"/>
            <a:endCxn id="6" idx="3"/>
          </p:cNvCxnSpPr>
          <p:nvPr/>
        </p:nvCxnSpPr>
        <p:spPr>
          <a:xfrm flipH="1">
            <a:off x="5286101" y="2589502"/>
            <a:ext cx="1893627" cy="16159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3"/>
            <a:endCxn id="7" idx="2"/>
          </p:cNvCxnSpPr>
          <p:nvPr/>
        </p:nvCxnSpPr>
        <p:spPr>
          <a:xfrm flipH="1" flipV="1">
            <a:off x="3794010" y="2895601"/>
            <a:ext cx="1492091" cy="130988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4341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6858000" cy="1143000"/>
          </a:xfrm>
        </p:spPr>
        <p:txBody>
          <a:bodyPr>
            <a:normAutofit/>
          </a:bodyPr>
          <a:lstStyle/>
          <a:p>
            <a:r>
              <a:rPr lang="en-US" sz="5400" dirty="0" smtClean="0"/>
              <a:t>TAKS:  Civil Rights</a:t>
            </a:r>
            <a:endParaRPr lang="en-US" sz="5400"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4641" r="3837" b="17269"/>
          <a:stretch/>
        </p:blipFill>
        <p:spPr>
          <a:xfrm>
            <a:off x="228600" y="1219200"/>
            <a:ext cx="7262844" cy="4771030"/>
          </a:xfrm>
        </p:spPr>
      </p:pic>
      <p:sp>
        <p:nvSpPr>
          <p:cNvPr id="3" name="Rounded Rectangle 2"/>
          <p:cNvSpPr/>
          <p:nvPr/>
        </p:nvSpPr>
        <p:spPr>
          <a:xfrm>
            <a:off x="1219200" y="1828800"/>
            <a:ext cx="2895600" cy="457200"/>
          </a:xfrm>
          <a:prstGeom prst="round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Rounded Rectangle 4"/>
          <p:cNvSpPr/>
          <p:nvPr/>
        </p:nvSpPr>
        <p:spPr>
          <a:xfrm>
            <a:off x="1752600" y="4495800"/>
            <a:ext cx="3352800" cy="457200"/>
          </a:xfrm>
          <a:prstGeom prst="round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ounded Rectangle 5"/>
          <p:cNvSpPr/>
          <p:nvPr/>
        </p:nvSpPr>
        <p:spPr>
          <a:xfrm>
            <a:off x="6705600" y="2895600"/>
            <a:ext cx="23622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Direct Connection</a:t>
            </a:r>
            <a:endParaRPr lang="en-US" sz="2800" b="1" dirty="0"/>
          </a:p>
        </p:txBody>
      </p:sp>
      <p:sp>
        <p:nvSpPr>
          <p:cNvPr id="7" name="Curved Right Arrow 6"/>
          <p:cNvSpPr/>
          <p:nvPr/>
        </p:nvSpPr>
        <p:spPr>
          <a:xfrm>
            <a:off x="228600" y="2057400"/>
            <a:ext cx="990600" cy="28956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35755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Criterion referenced – so studying the criteria is key to long term successful teaching</a:t>
            </a:r>
          </a:p>
          <a:p>
            <a:r>
              <a:rPr lang="en-US" dirty="0" smtClean="0"/>
              <a:t>TEA notes that tests should be used for teachers to study for use in instruction</a:t>
            </a:r>
          </a:p>
          <a:p>
            <a:pPr lvl="1"/>
            <a:r>
              <a:rPr lang="en-US" dirty="0" smtClean="0"/>
              <a:t>“The </a:t>
            </a:r>
            <a:r>
              <a:rPr lang="en-US" dirty="0"/>
              <a:t>resources on this website provide information to familiarize Texas educators and the public with the design and format of the STAAR program. The information is intended to help educators understand how the new STAAR program measures the Texas Essential Knowledge and Skills (TEKS) curriculum standards. </a:t>
            </a:r>
            <a:r>
              <a:rPr lang="en-US" dirty="0" smtClean="0"/>
              <a:t>“</a:t>
            </a:r>
            <a:endParaRPr lang="en-US" dirty="0"/>
          </a:p>
        </p:txBody>
      </p:sp>
      <p:sp>
        <p:nvSpPr>
          <p:cNvPr id="3" name="Title 2"/>
          <p:cNvSpPr>
            <a:spLocks noGrp="1"/>
          </p:cNvSpPr>
          <p:nvPr>
            <p:ph type="title"/>
          </p:nvPr>
        </p:nvSpPr>
        <p:spPr/>
        <p:txBody>
          <a:bodyPr/>
          <a:lstStyle/>
          <a:p>
            <a:r>
              <a:rPr lang="en-US" dirty="0" smtClean="0"/>
              <a:t>STAAR Tests </a:t>
            </a:r>
            <a:endParaRPr lang="en-US" dirty="0"/>
          </a:p>
        </p:txBody>
      </p:sp>
    </p:spTree>
    <p:extLst>
      <p:ext uri="{BB962C8B-B14F-4D97-AF65-F5344CB8AC3E}">
        <p14:creationId xmlns:p14="http://schemas.microsoft.com/office/powerpoint/2010/main" val="130722528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rotWithShape="1">
          <a:blip r:embed="rId2" cstate="print"/>
          <a:srcRect l="5816" t="32813" r="47490" b="23597"/>
          <a:stretch/>
        </p:blipFill>
        <p:spPr bwMode="auto">
          <a:xfrm>
            <a:off x="457200" y="457200"/>
            <a:ext cx="7555424" cy="4183039"/>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pPr>
              <a:defRPr/>
            </a:pPr>
            <a:fld id="{892F3D86-D16B-487E-A704-59886CE65147}" type="slidenum">
              <a:rPr lang="en-US" smtClean="0"/>
              <a:pPr>
                <a:defRPr/>
              </a:pPr>
              <a:t>110</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800405840"/>
              </p:ext>
            </p:extLst>
          </p:nvPr>
        </p:nvGraphicFramePr>
        <p:xfrm>
          <a:off x="1066800" y="4953000"/>
          <a:ext cx="6781800" cy="1451610"/>
        </p:xfrm>
        <a:graphic>
          <a:graphicData uri="http://schemas.openxmlformats.org/drawingml/2006/table">
            <a:tbl>
              <a:tblPr firstRow="1" bandRow="1">
                <a:tableStyleId>{2D5ABB26-0587-4C30-8999-92F81FD0307C}</a:tableStyleId>
              </a:tblPr>
              <a:tblGrid>
                <a:gridCol w="6781800"/>
              </a:tblGrid>
              <a:tr h="361950">
                <a:tc>
                  <a:txBody>
                    <a:bodyPr/>
                    <a:lstStyle/>
                    <a:p>
                      <a:pPr algn="ctr"/>
                      <a:r>
                        <a:rPr lang="en-US" b="1" dirty="0" smtClean="0"/>
                        <a:t>Content</a:t>
                      </a:r>
                      <a:r>
                        <a:rPr lang="en-US" b="1" baseline="0" dirty="0" smtClean="0"/>
                        <a:t> Student Expectation</a:t>
                      </a:r>
                      <a:endParaRPr lang="en-US" b="1" dirty="0"/>
                    </a:p>
                  </a:txBody>
                  <a:tcPr/>
                </a:tc>
              </a:tr>
              <a:tr h="10858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Verdana" pitchFamily="34" charset="0"/>
                        </a:rPr>
                        <a:t>US.9(D) compare and contrast the approach taken by some civil rights groups such as the Black Panthers with the nonviolent approach of Martin Luther King Jr.; Supporting </a:t>
                      </a:r>
                    </a:p>
                    <a:p>
                      <a:endParaRPr lang="en-US" sz="1400" dirty="0"/>
                    </a:p>
                  </a:txBody>
                  <a:tcPr/>
                </a:tc>
              </a:tr>
            </a:tbl>
          </a:graphicData>
        </a:graphic>
      </p:graphicFrame>
      <p:sp>
        <p:nvSpPr>
          <p:cNvPr id="2" name="Rounded Rectangle 1"/>
          <p:cNvSpPr/>
          <p:nvPr/>
        </p:nvSpPr>
        <p:spPr>
          <a:xfrm>
            <a:off x="5410200" y="2057400"/>
            <a:ext cx="2743200" cy="2362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Must compare the strategies of leaders from two different time periods.  </a:t>
            </a:r>
            <a:endParaRPr lang="en-US" sz="2400" b="1" dirty="0"/>
          </a:p>
        </p:txBody>
      </p:sp>
    </p:spTree>
    <p:extLst>
      <p:ext uri="{BB962C8B-B14F-4D97-AF65-F5344CB8AC3E}">
        <p14:creationId xmlns:p14="http://schemas.microsoft.com/office/powerpoint/2010/main" val="4069822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have we learned?</a:t>
            </a:r>
            <a:endParaRPr lang="en-US" dirty="0"/>
          </a:p>
        </p:txBody>
      </p:sp>
      <p:sp>
        <p:nvSpPr>
          <p:cNvPr id="3" name="Content Placeholder 2"/>
          <p:cNvSpPr>
            <a:spLocks noGrp="1"/>
          </p:cNvSpPr>
          <p:nvPr>
            <p:ph sz="half" idx="1"/>
          </p:nvPr>
        </p:nvSpPr>
        <p:spPr/>
        <p:txBody>
          <a:bodyPr>
            <a:normAutofit fontScale="92500" lnSpcReduction="10000"/>
          </a:bodyPr>
          <a:lstStyle/>
          <a:p>
            <a:pPr marL="114300" indent="0" algn="ctr">
              <a:buNone/>
            </a:pPr>
            <a:r>
              <a:rPr lang="en-US" sz="6600" dirty="0" smtClean="0"/>
              <a:t>This isn’t the same old Social Studies test!  </a:t>
            </a:r>
          </a:p>
          <a:p>
            <a:pPr algn="ctr"/>
            <a:endParaRPr lang="en-US" sz="6600" dirty="0" smtClean="0"/>
          </a:p>
          <a:p>
            <a:pPr algn="ctr"/>
            <a:endParaRPr lang="en-US" sz="6600"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447800"/>
            <a:ext cx="3657600" cy="46501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3460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 presetClass="entr" presetSubtype="0" fill="hold" nodeType="afterEffect">
                                  <p:stCondLst>
                                    <p:cond delay="50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have we learned?</a:t>
            </a:r>
            <a:endParaRPr lang="en-US" dirty="0"/>
          </a:p>
        </p:txBody>
      </p:sp>
      <p:sp>
        <p:nvSpPr>
          <p:cNvPr id="3" name="Content Placeholder 2"/>
          <p:cNvSpPr>
            <a:spLocks noGrp="1"/>
          </p:cNvSpPr>
          <p:nvPr>
            <p:ph idx="1"/>
          </p:nvPr>
        </p:nvSpPr>
        <p:spPr/>
        <p:txBody>
          <a:bodyPr>
            <a:normAutofit fontScale="92500" lnSpcReduction="10000"/>
          </a:bodyPr>
          <a:lstStyle/>
          <a:p>
            <a:r>
              <a:rPr lang="en-US" sz="3200" dirty="0" smtClean="0"/>
              <a:t>Often not a direct route to the answer -  students must make connections;</a:t>
            </a:r>
          </a:p>
          <a:p>
            <a:r>
              <a:rPr lang="en-US" sz="3200" dirty="0" smtClean="0"/>
              <a:t>To make the connections, student must have depth of knowledge and contextual understanding;</a:t>
            </a:r>
          </a:p>
          <a:p>
            <a:r>
              <a:rPr lang="en-US" sz="3200" dirty="0" smtClean="0"/>
              <a:t>Distractors are generally valid possibilities;</a:t>
            </a:r>
          </a:p>
          <a:p>
            <a:r>
              <a:rPr lang="en-US" sz="3200" dirty="0" smtClean="0"/>
              <a:t>Vocabulary;</a:t>
            </a:r>
            <a:endParaRPr lang="en-US" sz="3200" dirty="0"/>
          </a:p>
          <a:p>
            <a:r>
              <a:rPr lang="en-US" sz="3200" dirty="0" smtClean="0"/>
              <a:t>Reading level/wording  is much higher and more complex and is authentic.  </a:t>
            </a:r>
          </a:p>
          <a:p>
            <a:endParaRPr lang="en-US" sz="3200" dirty="0" smtClean="0"/>
          </a:p>
          <a:p>
            <a:endParaRPr lang="en-US" sz="3200" dirty="0" smtClean="0"/>
          </a:p>
          <a:p>
            <a:endParaRPr lang="en-US" sz="3200" dirty="0"/>
          </a:p>
        </p:txBody>
      </p:sp>
    </p:spTree>
    <p:extLst>
      <p:ext uri="{BB962C8B-B14F-4D97-AF65-F5344CB8AC3E}">
        <p14:creationId xmlns:p14="http://schemas.microsoft.com/office/powerpoint/2010/main" val="2225042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the Released Test? </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Demonstrate how students will have to connect abstract concepts and topics. </a:t>
            </a:r>
          </a:p>
          <a:p>
            <a:r>
              <a:rPr lang="en-US" dirty="0" smtClean="0"/>
              <a:t>Demonstrate to teachers how to create STAAR-like questions for assessments.</a:t>
            </a:r>
            <a:endParaRPr lang="en-US" dirty="0"/>
          </a:p>
        </p:txBody>
      </p:sp>
      <p:sp>
        <p:nvSpPr>
          <p:cNvPr id="4" name="Content Placeholder 3"/>
          <p:cNvSpPr>
            <a:spLocks noGrp="1"/>
          </p:cNvSpPr>
          <p:nvPr>
            <p:ph sz="half" idx="2"/>
          </p:nvPr>
        </p:nvSpPr>
        <p:spPr/>
        <p:txBody>
          <a:bodyPr>
            <a:normAutofit lnSpcReduction="10000"/>
          </a:bodyPr>
          <a:lstStyle/>
          <a:p>
            <a:r>
              <a:rPr lang="en-US" dirty="0" smtClean="0"/>
              <a:t>Demonstrate the need for vocabulary development and contextual-background knowledge. </a:t>
            </a:r>
          </a:p>
          <a:p>
            <a:r>
              <a:rPr lang="en-US" dirty="0" smtClean="0"/>
              <a:t>Demonstrate the need for determining the </a:t>
            </a:r>
            <a:r>
              <a:rPr lang="en-US" u="sng" dirty="0" smtClean="0"/>
              <a:t>best answer</a:t>
            </a:r>
            <a:r>
              <a:rPr lang="en-US" dirty="0" smtClean="0"/>
              <a:t> from the list.  </a:t>
            </a:r>
          </a:p>
          <a:p>
            <a:endParaRPr lang="en-US" dirty="0"/>
          </a:p>
        </p:txBody>
      </p:sp>
    </p:spTree>
    <p:extLst>
      <p:ext uri="{BB962C8B-B14F-4D97-AF65-F5344CB8AC3E}">
        <p14:creationId xmlns:p14="http://schemas.microsoft.com/office/powerpoint/2010/main" val="2496185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ESC 12 help?  </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Professional Development Opportunities</a:t>
            </a:r>
          </a:p>
          <a:p>
            <a:pPr lvl="1"/>
            <a:r>
              <a:rPr lang="en-US" sz="2600" dirty="0" smtClean="0"/>
              <a:t>STAAR Gazing Workshops (US History and Grade 8) </a:t>
            </a:r>
          </a:p>
          <a:p>
            <a:pPr lvl="1"/>
            <a:r>
              <a:rPr lang="en-US" sz="2600" dirty="0" smtClean="0"/>
              <a:t>Engaging Activities in Social Studies</a:t>
            </a:r>
          </a:p>
          <a:p>
            <a:pPr lvl="1"/>
            <a:r>
              <a:rPr lang="en-US" sz="2600" dirty="0"/>
              <a:t>Social </a:t>
            </a:r>
            <a:r>
              <a:rPr lang="en-US" sz="2600" dirty="0" smtClean="0"/>
              <a:t>Studies Assessments Strategies</a:t>
            </a:r>
          </a:p>
          <a:p>
            <a:pPr lvl="2"/>
            <a:r>
              <a:rPr lang="en-US" sz="2400" dirty="0" smtClean="0"/>
              <a:t>And many </a:t>
            </a:r>
            <a:r>
              <a:rPr lang="en-US" sz="2400" dirty="0"/>
              <a:t>m</a:t>
            </a:r>
            <a:r>
              <a:rPr lang="en-US" sz="2400" dirty="0" smtClean="0"/>
              <a:t>ore</a:t>
            </a:r>
          </a:p>
          <a:p>
            <a:r>
              <a:rPr lang="en-US" sz="2800" dirty="0" smtClean="0"/>
              <a:t>ESC 12 Social Studies Project Share Group</a:t>
            </a:r>
          </a:p>
          <a:p>
            <a:pPr lvl="1"/>
            <a:r>
              <a:rPr lang="en-US" sz="2600" dirty="0" smtClean="0"/>
              <a:t>History Bio-quote cards</a:t>
            </a:r>
          </a:p>
          <a:p>
            <a:pPr lvl="1"/>
            <a:r>
              <a:rPr lang="en-US" sz="2600" dirty="0" smtClean="0"/>
              <a:t>100+ Strategies for Effective SS Instruction </a:t>
            </a:r>
          </a:p>
          <a:p>
            <a:pPr lvl="1"/>
            <a:r>
              <a:rPr lang="en-US" sz="2800" dirty="0">
                <a:hlinkClick r:id="rId2"/>
              </a:rPr>
              <a:t>http://www.epsilen.com/grp/1221793</a:t>
            </a:r>
            <a:endParaRPr lang="en-US" sz="2600" dirty="0"/>
          </a:p>
          <a:p>
            <a:r>
              <a:rPr lang="en-US" sz="2800" dirty="0" smtClean="0"/>
              <a:t>Social Studies Support</a:t>
            </a:r>
          </a:p>
        </p:txBody>
      </p:sp>
    </p:spTree>
    <p:extLst>
      <p:ext uri="{BB962C8B-B14F-4D97-AF65-F5344CB8AC3E}">
        <p14:creationId xmlns:p14="http://schemas.microsoft.com/office/powerpoint/2010/main" val="22797414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5449824" cy="1828800"/>
          </a:xfrm>
        </p:spPr>
        <p:txBody>
          <a:bodyPr/>
          <a:lstStyle/>
          <a:p>
            <a:r>
              <a:rPr lang="en-US" dirty="0" smtClean="0"/>
              <a:t>Science</a:t>
            </a:r>
            <a:endParaRPr lang="en-US" dirty="0"/>
          </a:p>
        </p:txBody>
      </p:sp>
      <p:sp>
        <p:nvSpPr>
          <p:cNvPr id="3" name="Text Placeholder 2"/>
          <p:cNvSpPr>
            <a:spLocks noGrp="1"/>
          </p:cNvSpPr>
          <p:nvPr>
            <p:ph type="body" idx="1"/>
          </p:nvPr>
        </p:nvSpPr>
        <p:spPr/>
        <p:txBody>
          <a:bodyPr/>
          <a:lstStyle/>
          <a:p>
            <a:r>
              <a:rPr lang="en-US" dirty="0" smtClean="0"/>
              <a:t>Priscilla Fricke	</a:t>
            </a:r>
          </a:p>
          <a:p>
            <a:r>
              <a:rPr lang="en-US" dirty="0" smtClean="0">
                <a:hlinkClick r:id="rId2"/>
              </a:rPr>
              <a:t>pfricke@esc12.net</a:t>
            </a:r>
            <a:endParaRPr lang="en-US" dirty="0" smtClean="0"/>
          </a:p>
          <a:p>
            <a:endParaRPr lang="en-US" dirty="0"/>
          </a:p>
        </p:txBody>
      </p:sp>
      <p:pic>
        <p:nvPicPr>
          <p:cNvPr id="4" name="Picture 3" descr="esc12bwlogo_transparent.png"/>
          <p:cNvPicPr>
            <a:picLocks noChangeAspect="1"/>
          </p:cNvPicPr>
          <p:nvPr/>
        </p:nvPicPr>
        <p:blipFill>
          <a:blip r:embed="rId3" cstate="print"/>
          <a:stretch>
            <a:fillRect/>
          </a:stretch>
        </p:blipFill>
        <p:spPr>
          <a:xfrm>
            <a:off x="457200" y="533400"/>
            <a:ext cx="1752600" cy="851261"/>
          </a:xfrm>
          <a:prstGeom prst="rect">
            <a:avLst/>
          </a:prstGeom>
        </p:spPr>
      </p:pic>
    </p:spTree>
    <p:extLst>
      <p:ext uri="{BB962C8B-B14F-4D97-AF65-F5344CB8AC3E}">
        <p14:creationId xmlns:p14="http://schemas.microsoft.com/office/powerpoint/2010/main" val="168780089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8th Grade STAAR Science Data</a:t>
            </a:r>
            <a:endParaRPr lang="en-US" dirty="0"/>
          </a:p>
        </p:txBody>
      </p:sp>
      <p:sp>
        <p:nvSpPr>
          <p:cNvPr id="3" name="Content Placeholder 2"/>
          <p:cNvSpPr>
            <a:spLocks noGrp="1"/>
          </p:cNvSpPr>
          <p:nvPr>
            <p:ph idx="1"/>
          </p:nvPr>
        </p:nvSpPr>
        <p:spPr/>
        <p:txBody>
          <a:bodyPr/>
          <a:lstStyle/>
          <a:p>
            <a:r>
              <a:rPr lang="en-US" b="1" dirty="0" smtClean="0"/>
              <a:t>54</a:t>
            </a:r>
            <a:r>
              <a:rPr lang="en-US" dirty="0" smtClean="0"/>
              <a:t> total questions</a:t>
            </a:r>
          </a:p>
          <a:p>
            <a:r>
              <a:rPr lang="en-US" b="1" dirty="0" smtClean="0"/>
              <a:t>28</a:t>
            </a:r>
            <a:r>
              <a:rPr lang="en-US" dirty="0" smtClean="0"/>
              <a:t> dual-coded</a:t>
            </a:r>
          </a:p>
          <a:p>
            <a:r>
              <a:rPr lang="en-US" b="1" dirty="0" smtClean="0"/>
              <a:t>20</a:t>
            </a:r>
            <a:r>
              <a:rPr lang="en-US" dirty="0" smtClean="0"/>
              <a:t> supporting </a:t>
            </a:r>
          </a:p>
          <a:p>
            <a:r>
              <a:rPr lang="en-US" b="1" dirty="0" smtClean="0"/>
              <a:t>26</a:t>
            </a:r>
            <a:r>
              <a:rPr lang="en-US" dirty="0" smtClean="0"/>
              <a:t> related to Physical Science</a:t>
            </a:r>
          </a:p>
          <a:p>
            <a:r>
              <a:rPr lang="en-US" b="1" dirty="0" smtClean="0"/>
              <a:t>14</a:t>
            </a:r>
            <a:r>
              <a:rPr lang="en-US" dirty="0" smtClean="0"/>
              <a:t> related to Earth Science</a:t>
            </a:r>
          </a:p>
          <a:p>
            <a:r>
              <a:rPr lang="en-US" b="1" dirty="0" smtClean="0"/>
              <a:t>14</a:t>
            </a:r>
            <a:r>
              <a:rPr lang="en-US" dirty="0" smtClean="0"/>
              <a:t> related to Life Science</a:t>
            </a:r>
            <a:endParaRPr lang="en-US" dirty="0"/>
          </a:p>
        </p:txBody>
      </p:sp>
    </p:spTree>
    <p:extLst>
      <p:ext uri="{BB962C8B-B14F-4D97-AF65-F5344CB8AC3E}">
        <p14:creationId xmlns:p14="http://schemas.microsoft.com/office/powerpoint/2010/main" val="40146637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26152869"/>
              </p:ext>
            </p:extLst>
          </p:nvPr>
        </p:nvGraphicFramePr>
        <p:xfrm>
          <a:off x="533400" y="1600200"/>
          <a:ext cx="8018462" cy="44418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normAutofit fontScale="90000"/>
          </a:bodyPr>
          <a:lstStyle/>
          <a:p>
            <a:r>
              <a:rPr lang="en-US" b="1" dirty="0" smtClean="0"/>
              <a:t>2012</a:t>
            </a:r>
            <a:r>
              <a:rPr lang="en-US" dirty="0" smtClean="0"/>
              <a:t> 5</a:t>
            </a:r>
            <a:r>
              <a:rPr lang="en-US" baseline="30000" dirty="0" smtClean="0"/>
              <a:t>th</a:t>
            </a:r>
            <a:r>
              <a:rPr lang="en-US" dirty="0" smtClean="0"/>
              <a:t> Grade STAAR Science Data</a:t>
            </a:r>
            <a:br>
              <a:rPr lang="en-US" dirty="0" smtClean="0"/>
            </a:br>
            <a:r>
              <a:rPr lang="en-US" sz="2700" dirty="0" smtClean="0"/>
              <a:t>(Region 12)</a:t>
            </a:r>
            <a:endParaRPr lang="en-US" sz="2700" dirty="0"/>
          </a:p>
        </p:txBody>
      </p:sp>
      <p:sp>
        <p:nvSpPr>
          <p:cNvPr id="2" name="Footer Placeholder 1"/>
          <p:cNvSpPr>
            <a:spLocks noGrp="1"/>
          </p:cNvSpPr>
          <p:nvPr>
            <p:ph type="ftr" sz="quarter" idx="11"/>
          </p:nvPr>
        </p:nvSpPr>
        <p:spPr/>
        <p:txBody>
          <a:bodyPr/>
          <a:lstStyle/>
          <a:p>
            <a:r>
              <a:rPr lang="en-US" dirty="0" smtClean="0"/>
              <a:t>11-12/GE</a:t>
            </a:r>
            <a:endParaRPr lang="en-US" dirty="0"/>
          </a:p>
        </p:txBody>
      </p:sp>
    </p:spTree>
    <p:extLst>
      <p:ext uri="{BB962C8B-B14F-4D97-AF65-F5344CB8AC3E}">
        <p14:creationId xmlns:p14="http://schemas.microsoft.com/office/powerpoint/2010/main" val="81683364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5</a:t>
            </a:r>
            <a:r>
              <a:rPr lang="en-US" baseline="30000" dirty="0" smtClean="0"/>
              <a:t>th</a:t>
            </a:r>
            <a:r>
              <a:rPr lang="en-US" dirty="0" smtClean="0"/>
              <a:t> Grade STAAR Science Data</a:t>
            </a:r>
            <a:br>
              <a:rPr lang="en-US" dirty="0" smtClean="0"/>
            </a:br>
            <a:r>
              <a:rPr lang="en-US" sz="2700" dirty="0" smtClean="0"/>
              <a:t>(Region 12)</a:t>
            </a:r>
            <a:endParaRPr lang="en-US" sz="27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0996737"/>
              </p:ext>
            </p:extLst>
          </p:nvPr>
        </p:nvGraphicFramePr>
        <p:xfrm>
          <a:off x="3810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7510827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488891855"/>
              </p:ext>
            </p:extLst>
          </p:nvPr>
        </p:nvGraphicFramePr>
        <p:xfrm>
          <a:off x="-685800" y="1447800"/>
          <a:ext cx="8153400" cy="47466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normAutofit fontScale="90000"/>
          </a:bodyPr>
          <a:lstStyle/>
          <a:p>
            <a:r>
              <a:rPr lang="en-US" dirty="0" smtClean="0"/>
              <a:t>2012 8</a:t>
            </a:r>
            <a:r>
              <a:rPr lang="en-US" baseline="30000" dirty="0" smtClean="0"/>
              <a:t>th</a:t>
            </a:r>
            <a:r>
              <a:rPr lang="en-US" dirty="0" smtClean="0"/>
              <a:t> Grade STAAR Science Data</a:t>
            </a:r>
            <a:endParaRPr lang="en-US" dirty="0"/>
          </a:p>
        </p:txBody>
      </p:sp>
      <p:sp>
        <p:nvSpPr>
          <p:cNvPr id="2" name="Footer Placeholder 1"/>
          <p:cNvSpPr>
            <a:spLocks noGrp="1"/>
          </p:cNvSpPr>
          <p:nvPr>
            <p:ph type="ftr" sz="quarter" idx="11"/>
          </p:nvPr>
        </p:nvSpPr>
        <p:spPr/>
        <p:txBody>
          <a:bodyPr/>
          <a:lstStyle/>
          <a:p>
            <a:r>
              <a:rPr lang="en-US" smtClean="0"/>
              <a:t>11-12/GE</a:t>
            </a:r>
            <a:endParaRPr lang="en-US"/>
          </a:p>
        </p:txBody>
      </p:sp>
    </p:spTree>
    <p:extLst>
      <p:ext uri="{BB962C8B-B14F-4D97-AF65-F5344CB8AC3E}">
        <p14:creationId xmlns:p14="http://schemas.microsoft.com/office/powerpoint/2010/main" val="32701284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50513"/>
            <a:ext cx="8763000" cy="5715000"/>
          </a:xfrm>
        </p:spPr>
        <p:txBody>
          <a:bodyPr>
            <a:normAutofit fontScale="62500" lnSpcReduction="20000"/>
          </a:bodyPr>
          <a:lstStyle/>
          <a:p>
            <a:pPr marL="109728" indent="0">
              <a:buNone/>
            </a:pPr>
            <a:r>
              <a:rPr lang="en-US" sz="2900" dirty="0" smtClean="0"/>
              <a:t>“A </a:t>
            </a:r>
            <a:r>
              <a:rPr lang="en-US" sz="2900" dirty="0"/>
              <a:t>test is essentially a sample of questions or activities that reflect a large body of knowledge and mental processes associated with an academic subject area. It is highly impractical to design a test that includes all of the problems that a student could ever do in each content area. Therefore, state tests are samples of possible questions from each area. All </a:t>
            </a:r>
            <a:r>
              <a:rPr lang="en-US" sz="2900" b="1" dirty="0"/>
              <a:t>state tests are limited samples </a:t>
            </a:r>
            <a:r>
              <a:rPr lang="en-US" sz="2900" dirty="0"/>
              <a:t>of what students are required to know in areas such as language arts, mathematics, science, etc. There are large numbers of questions that can appear on future forms of these instruments. A teacher would not be able to address all the possible questions, nor should the teacher attempt that task. However, school districts and teachers should endeavor to understand the delineation of each subject area</a:t>
            </a:r>
            <a:r>
              <a:rPr lang="en-US" sz="2900" dirty="0" smtClean="0"/>
              <a:t>.</a:t>
            </a:r>
          </a:p>
          <a:p>
            <a:pPr marL="109728" indent="0">
              <a:buNone/>
            </a:pPr>
            <a:endParaRPr lang="en-US" sz="2900" dirty="0" smtClean="0"/>
          </a:p>
          <a:p>
            <a:pPr marL="109728" indent="0">
              <a:buNone/>
            </a:pPr>
            <a:r>
              <a:rPr lang="en-US" sz="2900" dirty="0" smtClean="0"/>
              <a:t>School </a:t>
            </a:r>
            <a:r>
              <a:rPr lang="en-US" sz="2900" dirty="0"/>
              <a:t>districts are under pressure to perform well on state tests and often use a test preparation strategy of giving students sample tests from commercially prepared workbooks or state released items to get ready for state tests. </a:t>
            </a:r>
            <a:r>
              <a:rPr lang="en-US" sz="2900" dirty="0" smtClean="0"/>
              <a:t>Although </a:t>
            </a:r>
            <a:r>
              <a:rPr lang="en-US" sz="2900" dirty="0"/>
              <a:t>this is one strategy that can be useful for providing general information regarding student strengths and weaknesses as related to the samples, it should not be the only method used by teachers. The strategy itself, does </a:t>
            </a:r>
            <a:r>
              <a:rPr lang="en-US" sz="2900" b="1" dirty="0"/>
              <a:t>little to educate teachers about how to use and understand state tests, standards, and test specifications</a:t>
            </a:r>
            <a:r>
              <a:rPr lang="en-US" sz="2900" dirty="0" smtClean="0"/>
              <a:t>.”</a:t>
            </a:r>
          </a:p>
          <a:p>
            <a:pPr marL="109728" indent="0">
              <a:buNone/>
            </a:pPr>
            <a:endParaRPr lang="en-US" dirty="0"/>
          </a:p>
          <a:p>
            <a:pPr marL="109728" indent="0">
              <a:buNone/>
            </a:pPr>
            <a:endParaRPr lang="en-US" dirty="0" smtClean="0"/>
          </a:p>
          <a:p>
            <a:pPr marL="109728" indent="0">
              <a:buNone/>
            </a:pPr>
            <a:r>
              <a:rPr lang="en-US" dirty="0"/>
              <a:t>	</a:t>
            </a:r>
            <a:r>
              <a:rPr lang="en-US" dirty="0" smtClean="0"/>
              <a:t>					</a:t>
            </a:r>
            <a:r>
              <a:rPr lang="en-US" sz="1900" i="1" dirty="0" err="1" smtClean="0"/>
              <a:t>Tienken</a:t>
            </a:r>
            <a:r>
              <a:rPr lang="en-US" sz="1900" i="1" dirty="0" smtClean="0"/>
              <a:t> &amp; Wilson, 2001</a:t>
            </a:r>
          </a:p>
          <a:p>
            <a:endParaRPr lang="en-US" dirty="0"/>
          </a:p>
        </p:txBody>
      </p:sp>
      <p:sp>
        <p:nvSpPr>
          <p:cNvPr id="3" name="Title 2"/>
          <p:cNvSpPr>
            <a:spLocks noGrp="1"/>
          </p:cNvSpPr>
          <p:nvPr>
            <p:ph type="title"/>
          </p:nvPr>
        </p:nvSpPr>
        <p:spPr/>
        <p:txBody>
          <a:bodyPr/>
          <a:lstStyle/>
          <a:p>
            <a:r>
              <a:rPr lang="en-US" dirty="0" smtClean="0"/>
              <a:t>Research shows….</a:t>
            </a:r>
            <a:endParaRPr lang="en-US" dirty="0"/>
          </a:p>
        </p:txBody>
      </p:sp>
    </p:spTree>
    <p:extLst>
      <p:ext uri="{BB962C8B-B14F-4D97-AF65-F5344CB8AC3E}">
        <p14:creationId xmlns:p14="http://schemas.microsoft.com/office/powerpoint/2010/main" val="41847172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81000"/>
            <a:ext cx="8305800" cy="1143000"/>
          </a:xfrm>
        </p:spPr>
        <p:txBody>
          <a:bodyPr>
            <a:normAutofit fontScale="90000"/>
          </a:bodyPr>
          <a:lstStyle/>
          <a:p>
            <a:r>
              <a:rPr lang="en-US" dirty="0" smtClean="0"/>
              <a:t>2013 8</a:t>
            </a:r>
            <a:r>
              <a:rPr lang="en-US" baseline="30000" dirty="0" smtClean="0"/>
              <a:t>th</a:t>
            </a:r>
            <a:r>
              <a:rPr lang="en-US" dirty="0" smtClean="0"/>
              <a:t> Grade STAAR Science Data</a:t>
            </a:r>
            <a:endParaRPr lang="en-US" dirty="0"/>
          </a:p>
        </p:txBody>
      </p:sp>
      <p:sp>
        <p:nvSpPr>
          <p:cNvPr id="2" name="Footer Placeholder 1"/>
          <p:cNvSpPr>
            <a:spLocks noGrp="1"/>
          </p:cNvSpPr>
          <p:nvPr>
            <p:ph type="ftr" sz="quarter" idx="11"/>
          </p:nvPr>
        </p:nvSpPr>
        <p:spPr/>
        <p:txBody>
          <a:bodyPr/>
          <a:lstStyle/>
          <a:p>
            <a:r>
              <a:rPr lang="en-US" smtClean="0"/>
              <a:t>11-12/GE</a:t>
            </a:r>
            <a:endParaRPr lang="en-US"/>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89006567"/>
              </p:ext>
            </p:extLst>
          </p:nvPr>
        </p:nvGraphicFramePr>
        <p:xfrm>
          <a:off x="609600" y="1676400"/>
          <a:ext cx="7772400" cy="4144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8406431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77357506"/>
              </p:ext>
            </p:extLst>
          </p:nvPr>
        </p:nvGraphicFramePr>
        <p:xfrm>
          <a:off x="1066800" y="1444789"/>
          <a:ext cx="8551862" cy="4730422"/>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lstStyle/>
          <a:p>
            <a:r>
              <a:rPr lang="en-US" dirty="0" smtClean="0"/>
              <a:t> 2012 Biology EOC</a:t>
            </a:r>
            <a:endParaRPr lang="en-US" dirty="0"/>
          </a:p>
        </p:txBody>
      </p:sp>
      <p:sp>
        <p:nvSpPr>
          <p:cNvPr id="6" name="TextBox 5"/>
          <p:cNvSpPr txBox="1"/>
          <p:nvPr/>
        </p:nvSpPr>
        <p:spPr>
          <a:xfrm>
            <a:off x="5105400" y="3493201"/>
            <a:ext cx="731290" cy="523220"/>
          </a:xfrm>
          <a:prstGeom prst="rect">
            <a:avLst/>
          </a:prstGeom>
          <a:noFill/>
        </p:spPr>
        <p:txBody>
          <a:bodyPr wrap="none" rtlCol="0">
            <a:spAutoFit/>
          </a:bodyPr>
          <a:lstStyle/>
          <a:p>
            <a:r>
              <a:rPr lang="en-US" sz="2800" dirty="0" smtClean="0"/>
              <a:t>43%</a:t>
            </a:r>
            <a:endParaRPr lang="en-US" sz="2800" dirty="0"/>
          </a:p>
        </p:txBody>
      </p:sp>
      <p:sp>
        <p:nvSpPr>
          <p:cNvPr id="2" name="Footer Placeholder 1"/>
          <p:cNvSpPr>
            <a:spLocks noGrp="1"/>
          </p:cNvSpPr>
          <p:nvPr>
            <p:ph type="ftr" sz="quarter" idx="11"/>
          </p:nvPr>
        </p:nvSpPr>
        <p:spPr/>
        <p:txBody>
          <a:bodyPr/>
          <a:lstStyle/>
          <a:p>
            <a:r>
              <a:rPr lang="en-US" smtClean="0"/>
              <a:t>11-12/GE</a:t>
            </a:r>
            <a:endParaRPr lang="en-US"/>
          </a:p>
        </p:txBody>
      </p:sp>
      <p:sp>
        <p:nvSpPr>
          <p:cNvPr id="7" name="TextBox 1"/>
          <p:cNvSpPr txBox="1"/>
          <p:nvPr/>
        </p:nvSpPr>
        <p:spPr>
          <a:xfrm>
            <a:off x="4114800" y="2983468"/>
            <a:ext cx="914400" cy="89106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2400" dirty="0"/>
          </a:p>
        </p:txBody>
      </p:sp>
    </p:spTree>
    <p:extLst>
      <p:ext uri="{BB962C8B-B14F-4D97-AF65-F5344CB8AC3E}">
        <p14:creationId xmlns:p14="http://schemas.microsoft.com/office/powerpoint/2010/main" val="167311533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 2013 Biology EOC</a:t>
            </a:r>
            <a:endParaRPr lang="en-US" dirty="0"/>
          </a:p>
        </p:txBody>
      </p:sp>
      <p:sp>
        <p:nvSpPr>
          <p:cNvPr id="2" name="Footer Placeholder 1"/>
          <p:cNvSpPr>
            <a:spLocks noGrp="1"/>
          </p:cNvSpPr>
          <p:nvPr>
            <p:ph type="ftr" sz="quarter" idx="11"/>
          </p:nvPr>
        </p:nvSpPr>
        <p:spPr/>
        <p:txBody>
          <a:bodyPr/>
          <a:lstStyle/>
          <a:p>
            <a:r>
              <a:rPr lang="en-US" smtClean="0"/>
              <a:t>11-12/GE</a:t>
            </a:r>
            <a:endParaRPr lang="en-US"/>
          </a:p>
        </p:txBody>
      </p:sp>
      <p:sp>
        <p:nvSpPr>
          <p:cNvPr id="7" name="TextBox 1"/>
          <p:cNvSpPr txBox="1"/>
          <p:nvPr/>
        </p:nvSpPr>
        <p:spPr>
          <a:xfrm>
            <a:off x="4114800" y="2983468"/>
            <a:ext cx="914400" cy="89106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sz="2400"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880217676"/>
              </p:ext>
            </p:extLst>
          </p:nvPr>
        </p:nvGraphicFramePr>
        <p:xfrm>
          <a:off x="685800" y="1371600"/>
          <a:ext cx="8077200" cy="476567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16660652"/>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Skills</a:t>
            </a:r>
            <a:endParaRPr lang="en-US" dirty="0"/>
          </a:p>
        </p:txBody>
      </p:sp>
      <p:sp>
        <p:nvSpPr>
          <p:cNvPr id="4" name="TextBox 3"/>
          <p:cNvSpPr txBox="1"/>
          <p:nvPr/>
        </p:nvSpPr>
        <p:spPr>
          <a:xfrm>
            <a:off x="533400" y="1288805"/>
            <a:ext cx="3505200" cy="4893647"/>
          </a:xfrm>
          <a:prstGeom prst="rect">
            <a:avLst/>
          </a:prstGeom>
          <a:noFill/>
        </p:spPr>
        <p:txBody>
          <a:bodyPr wrap="square" rtlCol="0">
            <a:spAutoFit/>
          </a:bodyPr>
          <a:lstStyle/>
          <a:p>
            <a:pPr algn="ctr"/>
            <a:r>
              <a:rPr lang="en-US" sz="2800" b="1" dirty="0" smtClean="0"/>
              <a:t>2012 STAAR</a:t>
            </a:r>
          </a:p>
          <a:p>
            <a:pPr algn="ctr"/>
            <a:endParaRPr lang="en-US" sz="2400" b="1" i="1" dirty="0"/>
          </a:p>
          <a:p>
            <a:r>
              <a:rPr lang="en-US" sz="2000" b="1" i="1" dirty="0" smtClean="0"/>
              <a:t>8</a:t>
            </a:r>
            <a:r>
              <a:rPr lang="en-US" sz="2000" b="1" i="1" baseline="30000" dirty="0" smtClean="0"/>
              <a:t>th</a:t>
            </a:r>
            <a:r>
              <a:rPr lang="en-US" sz="2000" b="1" i="1" dirty="0" smtClean="0"/>
              <a:t> Grade</a:t>
            </a:r>
          </a:p>
          <a:p>
            <a:r>
              <a:rPr lang="en-US" sz="2000" i="1" dirty="0"/>
              <a:t>21 questions- TEKS 3B </a:t>
            </a:r>
          </a:p>
          <a:p>
            <a:r>
              <a:rPr lang="en-US" sz="2000" i="1" dirty="0"/>
              <a:t>(63% Mastery)</a:t>
            </a:r>
          </a:p>
          <a:p>
            <a:endParaRPr lang="en-US" sz="2000" i="1" dirty="0"/>
          </a:p>
          <a:p>
            <a:r>
              <a:rPr lang="en-US" sz="2000" i="1" dirty="0"/>
              <a:t>9 questions- TEKS 2E </a:t>
            </a:r>
          </a:p>
          <a:p>
            <a:r>
              <a:rPr lang="en-US" sz="2000" i="1" dirty="0"/>
              <a:t>(64% Mastery)</a:t>
            </a:r>
          </a:p>
          <a:p>
            <a:endParaRPr lang="en-US" sz="2000" i="1" dirty="0"/>
          </a:p>
          <a:p>
            <a:r>
              <a:rPr lang="en-US" sz="2000" b="1" i="1" dirty="0" smtClean="0"/>
              <a:t>Biology</a:t>
            </a:r>
          </a:p>
          <a:p>
            <a:r>
              <a:rPr lang="en-US" sz="2000" i="1" dirty="0" smtClean="0"/>
              <a:t>17 </a:t>
            </a:r>
            <a:r>
              <a:rPr lang="en-US" sz="2000" i="1" dirty="0"/>
              <a:t>questions- TEKS 2G </a:t>
            </a:r>
          </a:p>
          <a:p>
            <a:r>
              <a:rPr lang="en-US" sz="2000" i="1" dirty="0"/>
              <a:t>(51% Mastery)</a:t>
            </a:r>
          </a:p>
          <a:p>
            <a:endParaRPr lang="en-US" sz="2000" i="1" dirty="0"/>
          </a:p>
          <a:p>
            <a:r>
              <a:rPr lang="en-US" sz="2000" i="1" dirty="0"/>
              <a:t>5 questions- TEKS 2H</a:t>
            </a:r>
          </a:p>
          <a:p>
            <a:r>
              <a:rPr lang="en-US" sz="2000" i="1" dirty="0"/>
              <a:t> (49% Mastery)</a:t>
            </a:r>
          </a:p>
        </p:txBody>
      </p:sp>
      <p:sp>
        <p:nvSpPr>
          <p:cNvPr id="5" name="TextBox 4"/>
          <p:cNvSpPr txBox="1"/>
          <p:nvPr/>
        </p:nvSpPr>
        <p:spPr>
          <a:xfrm>
            <a:off x="4598831" y="1317315"/>
            <a:ext cx="3657600" cy="4616648"/>
          </a:xfrm>
          <a:prstGeom prst="rect">
            <a:avLst/>
          </a:prstGeom>
          <a:noFill/>
        </p:spPr>
        <p:txBody>
          <a:bodyPr wrap="square" rtlCol="0">
            <a:spAutoFit/>
          </a:bodyPr>
          <a:lstStyle/>
          <a:p>
            <a:pPr algn="ctr"/>
            <a:r>
              <a:rPr lang="en-US" sz="2800" b="1" dirty="0" smtClean="0"/>
              <a:t>2013 STAAR</a:t>
            </a:r>
          </a:p>
          <a:p>
            <a:pPr algn="ctr"/>
            <a:endParaRPr lang="en-US" sz="2400" i="1" dirty="0"/>
          </a:p>
          <a:p>
            <a:r>
              <a:rPr lang="en-US" sz="2000" b="1" i="1" dirty="0" smtClean="0"/>
              <a:t>8</a:t>
            </a:r>
            <a:r>
              <a:rPr lang="en-US" sz="2000" b="1" i="1" baseline="30000" dirty="0" smtClean="0"/>
              <a:t>th</a:t>
            </a:r>
            <a:r>
              <a:rPr lang="en-US" sz="2000" b="1" i="1" dirty="0" smtClean="0"/>
              <a:t> Grade</a:t>
            </a:r>
          </a:p>
          <a:p>
            <a:r>
              <a:rPr lang="en-US" sz="2000" i="1" dirty="0"/>
              <a:t>13 questions- TEKS 3B </a:t>
            </a:r>
          </a:p>
          <a:p>
            <a:r>
              <a:rPr lang="en-US" sz="2000" i="1" dirty="0"/>
              <a:t>(56% Mastery)</a:t>
            </a:r>
          </a:p>
          <a:p>
            <a:endParaRPr lang="en-US" sz="2000" i="1" dirty="0"/>
          </a:p>
          <a:p>
            <a:r>
              <a:rPr lang="en-US" sz="2000" i="1" dirty="0"/>
              <a:t>11 questions- TEKS 2E </a:t>
            </a:r>
          </a:p>
          <a:p>
            <a:r>
              <a:rPr lang="en-US" sz="2000" i="1" dirty="0"/>
              <a:t>(62% Mastery)</a:t>
            </a:r>
          </a:p>
          <a:p>
            <a:endParaRPr lang="en-US" sz="2000" i="1" dirty="0"/>
          </a:p>
          <a:p>
            <a:r>
              <a:rPr lang="en-US" sz="2000" b="1" i="1" dirty="0" smtClean="0"/>
              <a:t>Biology</a:t>
            </a:r>
          </a:p>
          <a:p>
            <a:r>
              <a:rPr lang="en-US" sz="2000" i="1" dirty="0" smtClean="0"/>
              <a:t>13 </a:t>
            </a:r>
            <a:r>
              <a:rPr lang="en-US" sz="2000" i="1" dirty="0"/>
              <a:t>questions- TEKS 2G </a:t>
            </a:r>
          </a:p>
          <a:p>
            <a:r>
              <a:rPr lang="en-US" sz="2000" i="1" dirty="0"/>
              <a:t>(55% Mastery)</a:t>
            </a:r>
          </a:p>
          <a:p>
            <a:pPr algn="ctr"/>
            <a:endParaRPr lang="en-US" sz="2000" i="1" dirty="0"/>
          </a:p>
          <a:p>
            <a:endParaRPr lang="en-US" sz="1600" dirty="0"/>
          </a:p>
        </p:txBody>
      </p:sp>
    </p:spTree>
    <p:extLst>
      <p:ext uri="{BB962C8B-B14F-4D97-AF65-F5344CB8AC3E}">
        <p14:creationId xmlns:p14="http://schemas.microsoft.com/office/powerpoint/2010/main" val="19984812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2013</a:t>
            </a:r>
            <a:r>
              <a:rPr lang="en-US" dirty="0"/>
              <a:t> </a:t>
            </a:r>
            <a:r>
              <a:rPr lang="en-US" dirty="0" smtClean="0"/>
              <a:t>8th </a:t>
            </a:r>
            <a:r>
              <a:rPr lang="en-US" dirty="0"/>
              <a:t>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#1</a:t>
            </a:r>
          </a:p>
          <a:p>
            <a:r>
              <a:rPr lang="en-US" sz="2800" dirty="0" smtClean="0"/>
              <a:t>The student will demonstrate an understanding of the properties of </a:t>
            </a:r>
            <a:r>
              <a:rPr lang="en-US" sz="2800" b="1" dirty="0" smtClean="0"/>
              <a:t>matter and energy </a:t>
            </a:r>
            <a:r>
              <a:rPr lang="en-US" sz="2800" dirty="0" smtClean="0"/>
              <a:t>and their interactions. </a:t>
            </a:r>
            <a:endParaRPr lang="en-US" sz="2800" dirty="0"/>
          </a:p>
        </p:txBody>
      </p:sp>
      <p:sp>
        <p:nvSpPr>
          <p:cNvPr id="4" name="TextBox 3"/>
          <p:cNvSpPr txBox="1"/>
          <p:nvPr/>
        </p:nvSpPr>
        <p:spPr>
          <a:xfrm>
            <a:off x="533400" y="40386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8.8</a:t>
            </a:r>
            <a:r>
              <a:rPr lang="en-US" sz="4000" dirty="0" smtClean="0"/>
              <a:t> out of </a:t>
            </a:r>
            <a:r>
              <a:rPr lang="en-US" sz="4000" b="1" dirty="0" smtClean="0"/>
              <a:t>14</a:t>
            </a:r>
            <a:endParaRPr lang="en-US" sz="4000" b="1" dirty="0"/>
          </a:p>
        </p:txBody>
      </p:sp>
      <p:sp>
        <p:nvSpPr>
          <p:cNvPr id="5" name="TextBox 4"/>
          <p:cNvSpPr txBox="1"/>
          <p:nvPr/>
        </p:nvSpPr>
        <p:spPr>
          <a:xfrm>
            <a:off x="5384801" y="4038600"/>
            <a:ext cx="3200400" cy="2554545"/>
          </a:xfrm>
          <a:prstGeom prst="rect">
            <a:avLst/>
          </a:prstGeom>
          <a:noFill/>
        </p:spPr>
        <p:txBody>
          <a:bodyPr wrap="square" rtlCol="0">
            <a:spAutoFit/>
          </a:bodyPr>
          <a:lstStyle/>
          <a:p>
            <a:pPr algn="ctr"/>
            <a:r>
              <a:rPr lang="en-US" sz="4000" dirty="0" smtClean="0"/>
              <a:t>State Average</a:t>
            </a:r>
          </a:p>
          <a:p>
            <a:pPr algn="ctr"/>
            <a:r>
              <a:rPr lang="en-US" sz="4000" b="1" dirty="0" smtClean="0"/>
              <a:t>7.2</a:t>
            </a:r>
            <a:r>
              <a:rPr lang="en-US" sz="4000" dirty="0" smtClean="0"/>
              <a:t> out of </a:t>
            </a:r>
            <a:r>
              <a:rPr lang="en-US" sz="4000" b="1" dirty="0" smtClean="0"/>
              <a:t>14</a:t>
            </a:r>
            <a:r>
              <a:rPr lang="en-US" sz="4000" dirty="0" smtClean="0"/>
              <a:t> </a:t>
            </a:r>
            <a:endParaRPr lang="en-US" sz="4000" dirty="0"/>
          </a:p>
        </p:txBody>
      </p:sp>
    </p:spTree>
    <p:extLst>
      <p:ext uri="{BB962C8B-B14F-4D97-AF65-F5344CB8AC3E}">
        <p14:creationId xmlns:p14="http://schemas.microsoft.com/office/powerpoint/2010/main" val="242424526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2013</a:t>
            </a:r>
            <a:r>
              <a:rPr lang="en-US" dirty="0"/>
              <a:t> </a:t>
            </a:r>
            <a:r>
              <a:rPr lang="en-US" dirty="0" smtClean="0"/>
              <a:t>8</a:t>
            </a:r>
            <a:r>
              <a:rPr lang="en-US" baseline="30000" dirty="0" smtClean="0"/>
              <a:t>th</a:t>
            </a:r>
            <a:r>
              <a:rPr lang="en-US" dirty="0" smtClean="0"/>
              <a:t> </a:t>
            </a:r>
            <a:r>
              <a:rPr lang="en-US" dirty="0"/>
              <a:t>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#2</a:t>
            </a:r>
          </a:p>
          <a:p>
            <a:r>
              <a:rPr lang="en-US" sz="2800" dirty="0" smtClean="0"/>
              <a:t>The student will demonstrate an understanding of </a:t>
            </a:r>
            <a:r>
              <a:rPr lang="en-US" sz="2800" b="1" dirty="0" smtClean="0"/>
              <a:t>force, motion, and energy </a:t>
            </a:r>
            <a:r>
              <a:rPr lang="en-US" sz="2800" dirty="0" smtClean="0"/>
              <a:t>and their relationships.  </a:t>
            </a:r>
            <a:endParaRPr lang="en-US" sz="2800" dirty="0"/>
          </a:p>
        </p:txBody>
      </p:sp>
      <p:sp>
        <p:nvSpPr>
          <p:cNvPr id="4" name="TextBox 3"/>
          <p:cNvSpPr txBox="1"/>
          <p:nvPr/>
        </p:nvSpPr>
        <p:spPr>
          <a:xfrm>
            <a:off x="533400" y="40386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7.4 </a:t>
            </a:r>
            <a:r>
              <a:rPr lang="en-US" sz="4000" dirty="0" smtClean="0"/>
              <a:t>out of </a:t>
            </a:r>
            <a:r>
              <a:rPr lang="en-US" sz="4000" b="1" dirty="0" smtClean="0"/>
              <a:t>12</a:t>
            </a:r>
            <a:endParaRPr lang="en-US" sz="4000" b="1" dirty="0"/>
          </a:p>
        </p:txBody>
      </p:sp>
      <p:sp>
        <p:nvSpPr>
          <p:cNvPr id="5" name="TextBox 4"/>
          <p:cNvSpPr txBox="1"/>
          <p:nvPr/>
        </p:nvSpPr>
        <p:spPr>
          <a:xfrm>
            <a:off x="5384801" y="4038600"/>
            <a:ext cx="3200400" cy="3170099"/>
          </a:xfrm>
          <a:prstGeom prst="rect">
            <a:avLst/>
          </a:prstGeom>
          <a:noFill/>
        </p:spPr>
        <p:txBody>
          <a:bodyPr wrap="square" rtlCol="0">
            <a:spAutoFit/>
          </a:bodyPr>
          <a:lstStyle/>
          <a:p>
            <a:pPr algn="ctr"/>
            <a:r>
              <a:rPr lang="en-US" sz="4000" dirty="0" smtClean="0"/>
              <a:t>State Average</a:t>
            </a:r>
          </a:p>
          <a:p>
            <a:pPr algn="ctr"/>
            <a:r>
              <a:rPr lang="en-US" sz="4000" b="1" dirty="0" smtClean="0"/>
              <a:t>6.2 </a:t>
            </a:r>
            <a:r>
              <a:rPr lang="en-US" sz="4000" dirty="0"/>
              <a:t>out of </a:t>
            </a:r>
            <a:r>
              <a:rPr lang="en-US" sz="4000" b="1" dirty="0"/>
              <a:t>12</a:t>
            </a:r>
          </a:p>
          <a:p>
            <a:pPr algn="ctr"/>
            <a:r>
              <a:rPr lang="en-US" sz="4000" dirty="0" smtClean="0"/>
              <a:t> </a:t>
            </a:r>
            <a:endParaRPr lang="en-US" sz="4000" dirty="0"/>
          </a:p>
        </p:txBody>
      </p:sp>
    </p:spTree>
    <p:extLst>
      <p:ext uri="{BB962C8B-B14F-4D97-AF65-F5344CB8AC3E}">
        <p14:creationId xmlns:p14="http://schemas.microsoft.com/office/powerpoint/2010/main" val="103958427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2013</a:t>
            </a:r>
            <a:r>
              <a:rPr lang="en-US" dirty="0"/>
              <a:t> </a:t>
            </a:r>
            <a:r>
              <a:rPr lang="en-US" dirty="0" smtClean="0"/>
              <a:t>8</a:t>
            </a:r>
            <a:r>
              <a:rPr lang="en-US" baseline="30000" dirty="0" smtClean="0"/>
              <a:t>th</a:t>
            </a:r>
            <a:r>
              <a:rPr lang="en-US" dirty="0" smtClean="0"/>
              <a:t> </a:t>
            </a:r>
            <a:r>
              <a:rPr lang="en-US" dirty="0"/>
              <a:t>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#3</a:t>
            </a:r>
          </a:p>
          <a:p>
            <a:r>
              <a:rPr lang="en-US" sz="2800" dirty="0" smtClean="0"/>
              <a:t>The student will demonstrate an understanding of components, cycles, patterns, and natural events of </a:t>
            </a:r>
            <a:r>
              <a:rPr lang="en-US" sz="2800" b="1" dirty="0" smtClean="0"/>
              <a:t>Earth and space systems</a:t>
            </a:r>
            <a:r>
              <a:rPr lang="en-US" sz="2800" dirty="0" smtClean="0"/>
              <a:t>. </a:t>
            </a:r>
            <a:endParaRPr lang="en-US" sz="2800" dirty="0"/>
          </a:p>
        </p:txBody>
      </p:sp>
      <p:sp>
        <p:nvSpPr>
          <p:cNvPr id="4" name="TextBox 3"/>
          <p:cNvSpPr txBox="1"/>
          <p:nvPr/>
        </p:nvSpPr>
        <p:spPr>
          <a:xfrm>
            <a:off x="533400" y="40386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8.3</a:t>
            </a:r>
            <a:r>
              <a:rPr lang="en-US" sz="4000" dirty="0" smtClean="0"/>
              <a:t> out of </a:t>
            </a:r>
            <a:r>
              <a:rPr lang="en-US" sz="4000" b="1" dirty="0" smtClean="0"/>
              <a:t>14</a:t>
            </a:r>
            <a:endParaRPr lang="en-US" sz="4000" b="1" dirty="0"/>
          </a:p>
        </p:txBody>
      </p:sp>
      <p:sp>
        <p:nvSpPr>
          <p:cNvPr id="5" name="TextBox 4"/>
          <p:cNvSpPr txBox="1"/>
          <p:nvPr/>
        </p:nvSpPr>
        <p:spPr>
          <a:xfrm>
            <a:off x="5384801" y="4038600"/>
            <a:ext cx="3200400" cy="2554545"/>
          </a:xfrm>
          <a:prstGeom prst="rect">
            <a:avLst/>
          </a:prstGeom>
          <a:noFill/>
        </p:spPr>
        <p:txBody>
          <a:bodyPr wrap="square" rtlCol="0">
            <a:spAutoFit/>
          </a:bodyPr>
          <a:lstStyle/>
          <a:p>
            <a:pPr algn="ctr"/>
            <a:r>
              <a:rPr lang="en-US" sz="4000" dirty="0" smtClean="0"/>
              <a:t>State Average</a:t>
            </a:r>
          </a:p>
          <a:p>
            <a:pPr algn="ctr"/>
            <a:r>
              <a:rPr lang="en-US" sz="4000" b="1" dirty="0" smtClean="0"/>
              <a:t>7.2</a:t>
            </a:r>
            <a:r>
              <a:rPr lang="en-US" sz="4000" dirty="0" smtClean="0"/>
              <a:t> out of </a:t>
            </a:r>
            <a:r>
              <a:rPr lang="en-US" sz="4000" b="1" dirty="0" smtClean="0"/>
              <a:t>14</a:t>
            </a:r>
            <a:r>
              <a:rPr lang="en-US" sz="4000" dirty="0" smtClean="0"/>
              <a:t> </a:t>
            </a:r>
            <a:endParaRPr lang="en-US" sz="4000" dirty="0"/>
          </a:p>
        </p:txBody>
      </p:sp>
    </p:spTree>
    <p:extLst>
      <p:ext uri="{BB962C8B-B14F-4D97-AF65-F5344CB8AC3E}">
        <p14:creationId xmlns:p14="http://schemas.microsoft.com/office/powerpoint/2010/main" val="12764851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2013</a:t>
            </a:r>
            <a:r>
              <a:rPr lang="en-US" dirty="0"/>
              <a:t> </a:t>
            </a:r>
            <a:r>
              <a:rPr lang="en-US" dirty="0" smtClean="0"/>
              <a:t>8</a:t>
            </a:r>
            <a:r>
              <a:rPr lang="en-US" baseline="30000" dirty="0" smtClean="0"/>
              <a:t>th</a:t>
            </a:r>
            <a:r>
              <a:rPr lang="en-US" dirty="0" smtClean="0"/>
              <a:t> </a:t>
            </a:r>
            <a:r>
              <a:rPr lang="en-US" dirty="0"/>
              <a:t>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#4</a:t>
            </a:r>
          </a:p>
          <a:p>
            <a:r>
              <a:rPr lang="en-US" sz="2600" dirty="0" smtClean="0"/>
              <a:t>The student will demonstrate an understanding of the structures and functions of </a:t>
            </a:r>
            <a:r>
              <a:rPr lang="en-US" sz="2600" b="1" dirty="0" smtClean="0"/>
              <a:t>living organisms </a:t>
            </a:r>
            <a:r>
              <a:rPr lang="en-US" sz="2600" dirty="0" smtClean="0"/>
              <a:t>and their interdependence on each other and on their </a:t>
            </a:r>
            <a:r>
              <a:rPr lang="en-US" sz="2600" b="1" dirty="0" smtClean="0"/>
              <a:t>environment</a:t>
            </a:r>
            <a:r>
              <a:rPr lang="en-US" sz="2600" dirty="0" smtClean="0"/>
              <a:t>. </a:t>
            </a:r>
            <a:endParaRPr lang="en-US" sz="2600" dirty="0"/>
          </a:p>
        </p:txBody>
      </p:sp>
      <p:sp>
        <p:nvSpPr>
          <p:cNvPr id="4" name="TextBox 3"/>
          <p:cNvSpPr txBox="1"/>
          <p:nvPr/>
        </p:nvSpPr>
        <p:spPr>
          <a:xfrm>
            <a:off x="533400" y="40386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8.9</a:t>
            </a:r>
            <a:r>
              <a:rPr lang="en-US" sz="4000" dirty="0" smtClean="0"/>
              <a:t> out of </a:t>
            </a:r>
            <a:r>
              <a:rPr lang="en-US" sz="4000" b="1" dirty="0" smtClean="0"/>
              <a:t>14</a:t>
            </a:r>
            <a:endParaRPr lang="en-US" sz="4000" b="1" dirty="0"/>
          </a:p>
        </p:txBody>
      </p:sp>
      <p:sp>
        <p:nvSpPr>
          <p:cNvPr id="5" name="TextBox 4"/>
          <p:cNvSpPr txBox="1"/>
          <p:nvPr/>
        </p:nvSpPr>
        <p:spPr>
          <a:xfrm>
            <a:off x="5384801" y="4038600"/>
            <a:ext cx="3200400" cy="2554545"/>
          </a:xfrm>
          <a:prstGeom prst="rect">
            <a:avLst/>
          </a:prstGeom>
          <a:noFill/>
        </p:spPr>
        <p:txBody>
          <a:bodyPr wrap="square" rtlCol="0">
            <a:spAutoFit/>
          </a:bodyPr>
          <a:lstStyle/>
          <a:p>
            <a:pPr algn="ctr"/>
            <a:r>
              <a:rPr lang="en-US" sz="4000" dirty="0" smtClean="0"/>
              <a:t>State Average</a:t>
            </a:r>
          </a:p>
          <a:p>
            <a:pPr algn="ctr"/>
            <a:r>
              <a:rPr lang="en-US" sz="4000" b="1" dirty="0" smtClean="0"/>
              <a:t>7.3</a:t>
            </a:r>
            <a:r>
              <a:rPr lang="en-US" sz="4000" dirty="0" smtClean="0"/>
              <a:t> out of </a:t>
            </a:r>
            <a:r>
              <a:rPr lang="en-US" sz="4000" b="1" dirty="0" smtClean="0"/>
              <a:t>14</a:t>
            </a:r>
            <a:r>
              <a:rPr lang="en-US" sz="4000" dirty="0" smtClean="0"/>
              <a:t> </a:t>
            </a:r>
            <a:endParaRPr lang="en-US" sz="4000" dirty="0"/>
          </a:p>
        </p:txBody>
      </p:sp>
    </p:spTree>
    <p:extLst>
      <p:ext uri="{BB962C8B-B14F-4D97-AF65-F5344CB8AC3E}">
        <p14:creationId xmlns:p14="http://schemas.microsoft.com/office/powerpoint/2010/main" val="266878560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2013</a:t>
            </a:r>
            <a:r>
              <a:rPr lang="en-US" dirty="0"/>
              <a:t> </a:t>
            </a:r>
            <a:r>
              <a:rPr lang="en-US" dirty="0" smtClean="0"/>
              <a:t>8th </a:t>
            </a:r>
            <a:r>
              <a:rPr lang="en-US" dirty="0"/>
              <a:t>Grade STAAR Science </a:t>
            </a:r>
            <a:r>
              <a:rPr lang="en-US" dirty="0" smtClean="0"/>
              <a:t>Data</a:t>
            </a:r>
            <a:br>
              <a:rPr lang="en-US" dirty="0" smtClean="0"/>
            </a:br>
            <a:r>
              <a:rPr lang="en-US" sz="2700" dirty="0" smtClean="0"/>
              <a:t>(Region 12)</a:t>
            </a:r>
            <a:endParaRPr lang="en-US" sz="2700"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114920637"/>
              </p:ext>
            </p:extLst>
          </p:nvPr>
        </p:nvGraphicFramePr>
        <p:xfrm>
          <a:off x="990600" y="1828800"/>
          <a:ext cx="7162800" cy="3428998"/>
        </p:xfrm>
        <a:graphic>
          <a:graphicData uri="http://schemas.openxmlformats.org/drawingml/2006/table">
            <a:tbl>
              <a:tblPr firstRow="1" bandRow="1">
                <a:tableStyleId>{5C22544A-7EE6-4342-B048-85BDC9FD1C3A}</a:tableStyleId>
              </a:tblPr>
              <a:tblGrid>
                <a:gridCol w="1790700"/>
                <a:gridCol w="1790700"/>
                <a:gridCol w="1790700"/>
                <a:gridCol w="1790700"/>
              </a:tblGrid>
              <a:tr h="1033622">
                <a:tc>
                  <a:txBody>
                    <a:bodyPr/>
                    <a:lstStyle/>
                    <a:p>
                      <a:pPr algn="ctr"/>
                      <a:r>
                        <a:rPr lang="en-US" sz="2400" dirty="0" smtClean="0"/>
                        <a:t>Reporting</a:t>
                      </a:r>
                      <a:r>
                        <a:rPr lang="en-US" sz="2400" baseline="0" dirty="0" smtClean="0"/>
                        <a:t> Category</a:t>
                      </a:r>
                      <a:endParaRPr lang="en-US" sz="2400" dirty="0"/>
                    </a:p>
                  </a:txBody>
                  <a:tcPr/>
                </a:tc>
                <a:tc>
                  <a:txBody>
                    <a:bodyPr/>
                    <a:lstStyle/>
                    <a:p>
                      <a:pPr algn="ctr"/>
                      <a:r>
                        <a:rPr lang="en-US" sz="2400" dirty="0" smtClean="0"/>
                        <a:t># of Test Items</a:t>
                      </a:r>
                      <a:endParaRPr lang="en-US" sz="2400" dirty="0"/>
                    </a:p>
                  </a:txBody>
                  <a:tcPr/>
                </a:tc>
                <a:tc>
                  <a:txBody>
                    <a:bodyPr/>
                    <a:lstStyle/>
                    <a:p>
                      <a:pPr algn="ctr"/>
                      <a:r>
                        <a:rPr lang="en-US" sz="2400" dirty="0" smtClean="0"/>
                        <a:t>% of Total Items</a:t>
                      </a:r>
                      <a:endParaRPr lang="en-US" sz="2400" dirty="0"/>
                    </a:p>
                  </a:txBody>
                  <a:tcPr/>
                </a:tc>
                <a:tc>
                  <a:txBody>
                    <a:bodyPr/>
                    <a:lstStyle/>
                    <a:p>
                      <a:pPr algn="ctr"/>
                      <a:r>
                        <a:rPr lang="en-US" sz="2400" dirty="0" smtClean="0"/>
                        <a:t>Mastery</a:t>
                      </a:r>
                      <a:endParaRPr lang="en-US" sz="2400" dirty="0"/>
                    </a:p>
                  </a:txBody>
                  <a:tcPr/>
                </a:tc>
              </a:tr>
              <a:tr h="598844">
                <a:tc>
                  <a:txBody>
                    <a:bodyPr/>
                    <a:lstStyle/>
                    <a:p>
                      <a:pPr algn="ctr"/>
                      <a:r>
                        <a:rPr lang="en-US" sz="2800" dirty="0" smtClean="0"/>
                        <a:t>1</a:t>
                      </a:r>
                      <a:endParaRPr lang="en-US" sz="2800" dirty="0"/>
                    </a:p>
                  </a:txBody>
                  <a:tcPr/>
                </a:tc>
                <a:tc>
                  <a:txBody>
                    <a:bodyPr/>
                    <a:lstStyle/>
                    <a:p>
                      <a:pPr algn="ctr"/>
                      <a:r>
                        <a:rPr lang="en-US" sz="2800" dirty="0" smtClean="0"/>
                        <a:t>14</a:t>
                      </a:r>
                      <a:endParaRPr lang="en-US" sz="2800" dirty="0"/>
                    </a:p>
                  </a:txBody>
                  <a:tcPr/>
                </a:tc>
                <a:tc>
                  <a:txBody>
                    <a:bodyPr/>
                    <a:lstStyle/>
                    <a:p>
                      <a:pPr algn="ctr"/>
                      <a:r>
                        <a:rPr lang="en-US" sz="2800" dirty="0" smtClean="0"/>
                        <a:t>26%</a:t>
                      </a:r>
                      <a:endParaRPr lang="en-US" sz="2800" dirty="0"/>
                    </a:p>
                  </a:txBody>
                  <a:tcPr/>
                </a:tc>
                <a:tc>
                  <a:txBody>
                    <a:bodyPr/>
                    <a:lstStyle/>
                    <a:p>
                      <a:pPr algn="ctr"/>
                      <a:r>
                        <a:rPr lang="en-US" sz="2800" b="1" dirty="0" smtClean="0"/>
                        <a:t>62%</a:t>
                      </a:r>
                      <a:endParaRPr lang="en-US" sz="2800" b="1" dirty="0"/>
                    </a:p>
                  </a:txBody>
                  <a:tcPr>
                    <a:solidFill>
                      <a:srgbClr val="C00000"/>
                    </a:solidFill>
                  </a:tcPr>
                </a:tc>
              </a:tr>
              <a:tr h="598844">
                <a:tc>
                  <a:txBody>
                    <a:bodyPr/>
                    <a:lstStyle/>
                    <a:p>
                      <a:pPr algn="ctr"/>
                      <a:r>
                        <a:rPr lang="en-US" sz="2800" dirty="0" smtClean="0"/>
                        <a:t>2</a:t>
                      </a:r>
                      <a:endParaRPr lang="en-US" sz="2800" dirty="0"/>
                    </a:p>
                  </a:txBody>
                  <a:tcPr/>
                </a:tc>
                <a:tc>
                  <a:txBody>
                    <a:bodyPr/>
                    <a:lstStyle/>
                    <a:p>
                      <a:pPr algn="ctr"/>
                      <a:r>
                        <a:rPr lang="en-US" sz="2800" dirty="0" smtClean="0"/>
                        <a:t>12</a:t>
                      </a:r>
                      <a:endParaRPr lang="en-US" sz="2800" dirty="0"/>
                    </a:p>
                  </a:txBody>
                  <a:tcPr/>
                </a:tc>
                <a:tc>
                  <a:txBody>
                    <a:bodyPr/>
                    <a:lstStyle/>
                    <a:p>
                      <a:pPr algn="ctr"/>
                      <a:r>
                        <a:rPr lang="en-US" sz="2800" dirty="0" smtClean="0"/>
                        <a:t>22%</a:t>
                      </a:r>
                      <a:endParaRPr lang="en-US" sz="2800" dirty="0"/>
                    </a:p>
                  </a:txBody>
                  <a:tcPr/>
                </a:tc>
                <a:tc>
                  <a:txBody>
                    <a:bodyPr/>
                    <a:lstStyle/>
                    <a:p>
                      <a:pPr algn="ctr"/>
                      <a:r>
                        <a:rPr lang="en-US" sz="2800" b="1" dirty="0" smtClean="0">
                          <a:solidFill>
                            <a:schemeClr val="tx1"/>
                          </a:solidFill>
                        </a:rPr>
                        <a:t>62%</a:t>
                      </a:r>
                      <a:endParaRPr lang="en-US" sz="2800" b="1" dirty="0">
                        <a:solidFill>
                          <a:schemeClr val="tx1"/>
                        </a:solidFill>
                      </a:endParaRPr>
                    </a:p>
                  </a:txBody>
                  <a:tcPr>
                    <a:solidFill>
                      <a:srgbClr val="C00000"/>
                    </a:solidFill>
                  </a:tcPr>
                </a:tc>
              </a:tr>
              <a:tr h="598844">
                <a:tc>
                  <a:txBody>
                    <a:bodyPr/>
                    <a:lstStyle/>
                    <a:p>
                      <a:pPr algn="ctr"/>
                      <a:r>
                        <a:rPr lang="en-US" sz="2800" dirty="0" smtClean="0"/>
                        <a:t>3</a:t>
                      </a:r>
                      <a:endParaRPr lang="en-US" sz="2800" dirty="0"/>
                    </a:p>
                  </a:txBody>
                  <a:tcPr/>
                </a:tc>
                <a:tc>
                  <a:txBody>
                    <a:bodyPr/>
                    <a:lstStyle/>
                    <a:p>
                      <a:pPr algn="ctr"/>
                      <a:r>
                        <a:rPr lang="en-US" sz="2800" dirty="0" smtClean="0"/>
                        <a:t>14</a:t>
                      </a:r>
                      <a:endParaRPr lang="en-US" sz="2800" dirty="0"/>
                    </a:p>
                  </a:txBody>
                  <a:tcPr/>
                </a:tc>
                <a:tc>
                  <a:txBody>
                    <a:bodyPr/>
                    <a:lstStyle/>
                    <a:p>
                      <a:pPr algn="ctr"/>
                      <a:r>
                        <a:rPr lang="en-US" sz="2800" dirty="0" smtClean="0"/>
                        <a:t>26%</a:t>
                      </a:r>
                      <a:endParaRPr lang="en-US" sz="2800" dirty="0"/>
                    </a:p>
                  </a:txBody>
                  <a:tcPr/>
                </a:tc>
                <a:tc>
                  <a:txBody>
                    <a:bodyPr/>
                    <a:lstStyle/>
                    <a:p>
                      <a:pPr algn="ctr"/>
                      <a:r>
                        <a:rPr lang="en-US" sz="2800" b="1" dirty="0" smtClean="0"/>
                        <a:t>59%</a:t>
                      </a:r>
                      <a:endParaRPr lang="en-US" sz="2800" b="1" dirty="0"/>
                    </a:p>
                  </a:txBody>
                  <a:tcPr>
                    <a:solidFill>
                      <a:srgbClr val="C00000"/>
                    </a:solidFill>
                  </a:tcPr>
                </a:tc>
              </a:tr>
              <a:tr h="598844">
                <a:tc>
                  <a:txBody>
                    <a:bodyPr/>
                    <a:lstStyle/>
                    <a:p>
                      <a:pPr algn="ctr"/>
                      <a:r>
                        <a:rPr lang="en-US" sz="2800" dirty="0" smtClean="0"/>
                        <a:t>4</a:t>
                      </a:r>
                      <a:endParaRPr lang="en-US" sz="2800" dirty="0"/>
                    </a:p>
                  </a:txBody>
                  <a:tcPr/>
                </a:tc>
                <a:tc>
                  <a:txBody>
                    <a:bodyPr/>
                    <a:lstStyle/>
                    <a:p>
                      <a:pPr algn="ctr"/>
                      <a:r>
                        <a:rPr lang="en-US" sz="2800" dirty="0" smtClean="0"/>
                        <a:t>14</a:t>
                      </a:r>
                      <a:endParaRPr lang="en-US" sz="2800" dirty="0"/>
                    </a:p>
                  </a:txBody>
                  <a:tcPr/>
                </a:tc>
                <a:tc>
                  <a:txBody>
                    <a:bodyPr/>
                    <a:lstStyle/>
                    <a:p>
                      <a:pPr algn="ctr"/>
                      <a:r>
                        <a:rPr lang="en-US" sz="2800" dirty="0" smtClean="0"/>
                        <a:t>26%</a:t>
                      </a:r>
                      <a:endParaRPr lang="en-US" sz="2800" dirty="0"/>
                    </a:p>
                  </a:txBody>
                  <a:tcPr/>
                </a:tc>
                <a:tc>
                  <a:txBody>
                    <a:bodyPr/>
                    <a:lstStyle/>
                    <a:p>
                      <a:pPr algn="ctr"/>
                      <a:r>
                        <a:rPr lang="en-US" sz="2800" b="1" dirty="0" smtClean="0"/>
                        <a:t>64%</a:t>
                      </a:r>
                      <a:endParaRPr lang="en-US" sz="2800" b="1" dirty="0"/>
                    </a:p>
                  </a:txBody>
                  <a:tcPr>
                    <a:solidFill>
                      <a:srgbClr val="C00000"/>
                    </a:solidFill>
                  </a:tcPr>
                </a:tc>
              </a:tr>
            </a:tbl>
          </a:graphicData>
        </a:graphic>
      </p:graphicFrame>
    </p:spTree>
    <p:extLst>
      <p:ext uri="{BB962C8B-B14F-4D97-AF65-F5344CB8AC3E}">
        <p14:creationId xmlns:p14="http://schemas.microsoft.com/office/powerpoint/2010/main" val="221438354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Biology STAAR Science Data</a:t>
            </a:r>
            <a:endParaRPr lang="en-US" dirty="0"/>
          </a:p>
        </p:txBody>
      </p:sp>
      <p:sp>
        <p:nvSpPr>
          <p:cNvPr id="3" name="Content Placeholder 2"/>
          <p:cNvSpPr>
            <a:spLocks noGrp="1"/>
          </p:cNvSpPr>
          <p:nvPr>
            <p:ph idx="1"/>
          </p:nvPr>
        </p:nvSpPr>
        <p:spPr/>
        <p:txBody>
          <a:bodyPr/>
          <a:lstStyle/>
          <a:p>
            <a:pPr marL="0" indent="0">
              <a:buNone/>
            </a:pPr>
            <a:r>
              <a:rPr lang="en-US" dirty="0" smtClean="0"/>
              <a:t>Reporting Category #1</a:t>
            </a:r>
          </a:p>
          <a:p>
            <a:r>
              <a:rPr lang="en-US" dirty="0" smtClean="0"/>
              <a:t>The student will demonstrate an understanding of biomolecules as building blocks of cells, and that cells are the basic unit of structure and function.</a:t>
            </a:r>
            <a:endParaRPr lang="en-US" dirty="0"/>
          </a:p>
        </p:txBody>
      </p:sp>
      <p:sp>
        <p:nvSpPr>
          <p:cNvPr id="4" name="TextBox 3"/>
          <p:cNvSpPr txBox="1"/>
          <p:nvPr/>
        </p:nvSpPr>
        <p:spPr>
          <a:xfrm>
            <a:off x="533400" y="41148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5.8</a:t>
            </a:r>
            <a:r>
              <a:rPr lang="en-US" sz="4000" dirty="0" smtClean="0"/>
              <a:t> out of </a:t>
            </a:r>
            <a:r>
              <a:rPr lang="en-US" sz="4000" b="1" dirty="0" smtClean="0"/>
              <a:t>11</a:t>
            </a:r>
            <a:endParaRPr lang="en-US" sz="4000" b="1" dirty="0"/>
          </a:p>
        </p:txBody>
      </p:sp>
      <p:sp>
        <p:nvSpPr>
          <p:cNvPr id="5" name="TextBox 4"/>
          <p:cNvSpPr txBox="1"/>
          <p:nvPr/>
        </p:nvSpPr>
        <p:spPr>
          <a:xfrm>
            <a:off x="5380508" y="4127679"/>
            <a:ext cx="3200400" cy="1938992"/>
          </a:xfrm>
          <a:prstGeom prst="rect">
            <a:avLst/>
          </a:prstGeom>
          <a:noFill/>
        </p:spPr>
        <p:txBody>
          <a:bodyPr wrap="square" rtlCol="0">
            <a:spAutoFit/>
          </a:bodyPr>
          <a:lstStyle/>
          <a:p>
            <a:pPr algn="ctr"/>
            <a:r>
              <a:rPr lang="en-US" sz="4000" dirty="0" smtClean="0"/>
              <a:t>State Average</a:t>
            </a:r>
          </a:p>
          <a:p>
            <a:pPr algn="ctr"/>
            <a:r>
              <a:rPr lang="en-US" sz="4000" b="1" dirty="0" smtClean="0"/>
              <a:t>5</a:t>
            </a:r>
            <a:r>
              <a:rPr lang="en-US" sz="4000" dirty="0" smtClean="0"/>
              <a:t> out of </a:t>
            </a:r>
            <a:r>
              <a:rPr lang="en-US" sz="4000" b="1" dirty="0" smtClean="0"/>
              <a:t>11</a:t>
            </a:r>
            <a:r>
              <a:rPr lang="en-US" sz="4000" dirty="0" smtClean="0"/>
              <a:t> </a:t>
            </a:r>
            <a:endParaRPr lang="en-US" sz="4000" dirty="0"/>
          </a:p>
        </p:txBody>
      </p:sp>
    </p:spTree>
    <p:extLst>
      <p:ext uri="{BB962C8B-B14F-4D97-AF65-F5344CB8AC3E}">
        <p14:creationId xmlns:p14="http://schemas.microsoft.com/office/powerpoint/2010/main" val="17296466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Reading/Writing</a:t>
            </a:r>
            <a:endParaRPr lang="en-US" dirty="0"/>
          </a:p>
        </p:txBody>
      </p:sp>
      <p:sp>
        <p:nvSpPr>
          <p:cNvPr id="3" name="Text Placeholder 2"/>
          <p:cNvSpPr>
            <a:spLocks noGrp="1"/>
          </p:cNvSpPr>
          <p:nvPr>
            <p:ph type="body" idx="1"/>
          </p:nvPr>
        </p:nvSpPr>
        <p:spPr>
          <a:xfrm>
            <a:off x="3922713" y="2931712"/>
            <a:ext cx="4572000" cy="1564088"/>
          </a:xfrm>
        </p:spPr>
        <p:txBody>
          <a:bodyPr>
            <a:normAutofit lnSpcReduction="10000"/>
          </a:bodyPr>
          <a:lstStyle/>
          <a:p>
            <a:r>
              <a:rPr lang="en-US" dirty="0" smtClean="0"/>
              <a:t>Jessica Rogers</a:t>
            </a:r>
          </a:p>
          <a:p>
            <a:r>
              <a:rPr lang="en-US" dirty="0" smtClean="0">
                <a:hlinkClick r:id="rId2"/>
              </a:rPr>
              <a:t>jrogers@esc12.net</a:t>
            </a:r>
            <a:endParaRPr lang="en-US" dirty="0" smtClean="0"/>
          </a:p>
          <a:p>
            <a:r>
              <a:rPr lang="en-US" dirty="0" smtClean="0"/>
              <a:t>Lisa Monthie</a:t>
            </a:r>
          </a:p>
          <a:p>
            <a:r>
              <a:rPr lang="en-US" dirty="0" smtClean="0">
                <a:hlinkClick r:id="rId3"/>
              </a:rPr>
              <a:t>lmonthie@esc12.net</a:t>
            </a:r>
            <a:endParaRPr lang="en-US" dirty="0" smtClean="0"/>
          </a:p>
          <a:p>
            <a:endParaRPr lang="en-US" dirty="0"/>
          </a:p>
        </p:txBody>
      </p:sp>
      <p:pic>
        <p:nvPicPr>
          <p:cNvPr id="4" name="Picture 3" descr="esc12bwlogo_transparent.png"/>
          <p:cNvPicPr>
            <a:picLocks noChangeAspect="1"/>
          </p:cNvPicPr>
          <p:nvPr/>
        </p:nvPicPr>
        <p:blipFill>
          <a:blip r:embed="rId4" cstate="print"/>
          <a:stretch>
            <a:fillRect/>
          </a:stretch>
        </p:blipFill>
        <p:spPr>
          <a:xfrm>
            <a:off x="457200" y="533400"/>
            <a:ext cx="1752600" cy="851261"/>
          </a:xfrm>
          <a:prstGeom prst="rect">
            <a:avLst/>
          </a:prstGeom>
        </p:spPr>
      </p:pic>
    </p:spTree>
    <p:extLst>
      <p:ext uri="{BB962C8B-B14F-4D97-AF65-F5344CB8AC3E}">
        <p14:creationId xmlns:p14="http://schemas.microsoft.com/office/powerpoint/2010/main" val="7833919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Biology STAAR Science Data</a:t>
            </a:r>
            <a:endParaRPr lang="en-US" dirty="0"/>
          </a:p>
        </p:txBody>
      </p:sp>
      <p:sp>
        <p:nvSpPr>
          <p:cNvPr id="3" name="Content Placeholder 2"/>
          <p:cNvSpPr>
            <a:spLocks noGrp="1"/>
          </p:cNvSpPr>
          <p:nvPr>
            <p:ph idx="1"/>
          </p:nvPr>
        </p:nvSpPr>
        <p:spPr/>
        <p:txBody>
          <a:bodyPr/>
          <a:lstStyle/>
          <a:p>
            <a:pPr marL="0" indent="0">
              <a:buNone/>
            </a:pPr>
            <a:r>
              <a:rPr lang="en-US" dirty="0" smtClean="0"/>
              <a:t>Reporting Category #2</a:t>
            </a:r>
          </a:p>
          <a:p>
            <a:r>
              <a:rPr lang="en-US" dirty="0" smtClean="0"/>
              <a:t>The student will demonstrate an understanding of the mechanisms of genetics.</a:t>
            </a:r>
            <a:endParaRPr lang="en-US" dirty="0"/>
          </a:p>
        </p:txBody>
      </p:sp>
      <p:sp>
        <p:nvSpPr>
          <p:cNvPr id="4" name="TextBox 3"/>
          <p:cNvSpPr txBox="1"/>
          <p:nvPr/>
        </p:nvSpPr>
        <p:spPr>
          <a:xfrm>
            <a:off x="512618" y="41148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6</a:t>
            </a:r>
            <a:r>
              <a:rPr lang="en-US" sz="4000" dirty="0" smtClean="0"/>
              <a:t> out of </a:t>
            </a:r>
            <a:r>
              <a:rPr lang="en-US" sz="4000" b="1" dirty="0" smtClean="0"/>
              <a:t>11</a:t>
            </a:r>
            <a:endParaRPr lang="en-US" sz="4000" b="1" dirty="0"/>
          </a:p>
        </p:txBody>
      </p:sp>
      <p:sp>
        <p:nvSpPr>
          <p:cNvPr id="5" name="TextBox 4"/>
          <p:cNvSpPr txBox="1"/>
          <p:nvPr/>
        </p:nvSpPr>
        <p:spPr>
          <a:xfrm>
            <a:off x="5384801" y="4114800"/>
            <a:ext cx="3200400" cy="2554545"/>
          </a:xfrm>
          <a:prstGeom prst="rect">
            <a:avLst/>
          </a:prstGeom>
          <a:noFill/>
        </p:spPr>
        <p:txBody>
          <a:bodyPr wrap="square" rtlCol="0">
            <a:spAutoFit/>
          </a:bodyPr>
          <a:lstStyle/>
          <a:p>
            <a:pPr algn="ctr"/>
            <a:r>
              <a:rPr lang="en-US" sz="4000" dirty="0" smtClean="0"/>
              <a:t>State Average</a:t>
            </a:r>
          </a:p>
          <a:p>
            <a:pPr algn="ctr"/>
            <a:r>
              <a:rPr lang="en-US" sz="4000" b="1" dirty="0" smtClean="0"/>
              <a:t>5.1</a:t>
            </a:r>
            <a:r>
              <a:rPr lang="en-US" sz="4000" dirty="0" smtClean="0"/>
              <a:t> out of </a:t>
            </a:r>
            <a:r>
              <a:rPr lang="en-US" sz="4000" b="1" dirty="0" smtClean="0"/>
              <a:t>11</a:t>
            </a:r>
            <a:r>
              <a:rPr lang="en-US" sz="4000" dirty="0" smtClean="0"/>
              <a:t> </a:t>
            </a:r>
            <a:endParaRPr lang="en-US" sz="4000" dirty="0"/>
          </a:p>
        </p:txBody>
      </p:sp>
    </p:spTree>
    <p:extLst>
      <p:ext uri="{BB962C8B-B14F-4D97-AF65-F5344CB8AC3E}">
        <p14:creationId xmlns:p14="http://schemas.microsoft.com/office/powerpoint/2010/main" val="2600004952"/>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Biology STAAR Science Data</a:t>
            </a:r>
            <a:endParaRPr lang="en-US" dirty="0"/>
          </a:p>
        </p:txBody>
      </p:sp>
      <p:sp>
        <p:nvSpPr>
          <p:cNvPr id="3" name="Content Placeholder 2"/>
          <p:cNvSpPr>
            <a:spLocks noGrp="1"/>
          </p:cNvSpPr>
          <p:nvPr>
            <p:ph idx="1"/>
          </p:nvPr>
        </p:nvSpPr>
        <p:spPr/>
        <p:txBody>
          <a:bodyPr/>
          <a:lstStyle/>
          <a:p>
            <a:pPr marL="0" indent="0">
              <a:buNone/>
            </a:pPr>
            <a:r>
              <a:rPr lang="en-US" dirty="0" smtClean="0"/>
              <a:t>Reporting Category #3</a:t>
            </a:r>
          </a:p>
          <a:p>
            <a:r>
              <a:rPr lang="en-US" dirty="0" smtClean="0"/>
              <a:t>The student will demonstrate an understanding of the theory of biological evolution and the hierarchical classification of organisms.</a:t>
            </a:r>
            <a:endParaRPr lang="en-US" dirty="0"/>
          </a:p>
        </p:txBody>
      </p:sp>
      <p:sp>
        <p:nvSpPr>
          <p:cNvPr id="4" name="TextBox 3"/>
          <p:cNvSpPr txBox="1"/>
          <p:nvPr/>
        </p:nvSpPr>
        <p:spPr>
          <a:xfrm>
            <a:off x="518375" y="41148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6.2</a:t>
            </a:r>
            <a:r>
              <a:rPr lang="en-US" sz="4000" dirty="0" smtClean="0"/>
              <a:t> out of </a:t>
            </a:r>
            <a:r>
              <a:rPr lang="en-US" sz="4000" b="1" dirty="0" smtClean="0"/>
              <a:t>10</a:t>
            </a:r>
            <a:endParaRPr lang="en-US" sz="4000" b="1" dirty="0"/>
          </a:p>
        </p:txBody>
      </p:sp>
      <p:sp>
        <p:nvSpPr>
          <p:cNvPr id="5" name="TextBox 4"/>
          <p:cNvSpPr txBox="1"/>
          <p:nvPr/>
        </p:nvSpPr>
        <p:spPr>
          <a:xfrm>
            <a:off x="5375142" y="4114800"/>
            <a:ext cx="3200400" cy="1938992"/>
          </a:xfrm>
          <a:prstGeom prst="rect">
            <a:avLst/>
          </a:prstGeom>
          <a:noFill/>
        </p:spPr>
        <p:txBody>
          <a:bodyPr wrap="square" rtlCol="0">
            <a:spAutoFit/>
          </a:bodyPr>
          <a:lstStyle/>
          <a:p>
            <a:pPr algn="ctr"/>
            <a:r>
              <a:rPr lang="en-US" sz="4000" dirty="0" smtClean="0"/>
              <a:t>State Average</a:t>
            </a:r>
          </a:p>
          <a:p>
            <a:pPr algn="ctr"/>
            <a:r>
              <a:rPr lang="en-US" sz="4000" b="1" dirty="0" smtClean="0"/>
              <a:t>5</a:t>
            </a:r>
            <a:r>
              <a:rPr lang="en-US" sz="4000" dirty="0" smtClean="0"/>
              <a:t> out of </a:t>
            </a:r>
            <a:r>
              <a:rPr lang="en-US" sz="4000" b="1" dirty="0" smtClean="0"/>
              <a:t>10</a:t>
            </a:r>
            <a:r>
              <a:rPr lang="en-US" sz="4000" dirty="0" smtClean="0"/>
              <a:t> </a:t>
            </a:r>
            <a:endParaRPr lang="en-US" sz="4000" dirty="0"/>
          </a:p>
        </p:txBody>
      </p:sp>
    </p:spTree>
    <p:extLst>
      <p:ext uri="{BB962C8B-B14F-4D97-AF65-F5344CB8AC3E}">
        <p14:creationId xmlns:p14="http://schemas.microsoft.com/office/powerpoint/2010/main" val="22983446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Biology STAAR Science Data</a:t>
            </a:r>
            <a:endParaRPr lang="en-US" dirty="0"/>
          </a:p>
        </p:txBody>
      </p:sp>
      <p:sp>
        <p:nvSpPr>
          <p:cNvPr id="3" name="Content Placeholder 2"/>
          <p:cNvSpPr>
            <a:spLocks noGrp="1"/>
          </p:cNvSpPr>
          <p:nvPr>
            <p:ph idx="1"/>
          </p:nvPr>
        </p:nvSpPr>
        <p:spPr/>
        <p:txBody>
          <a:bodyPr/>
          <a:lstStyle/>
          <a:p>
            <a:pPr marL="0" indent="0">
              <a:buNone/>
            </a:pPr>
            <a:r>
              <a:rPr lang="en-US" dirty="0" smtClean="0"/>
              <a:t>Reporting Category #4</a:t>
            </a:r>
          </a:p>
          <a:p>
            <a:r>
              <a:rPr lang="en-US" dirty="0" smtClean="0"/>
              <a:t>The student will demonstrate an understanding of metabolic processes, energy conversions, and interactions and functions of systems in organisms.</a:t>
            </a:r>
            <a:endParaRPr lang="en-US" dirty="0"/>
          </a:p>
        </p:txBody>
      </p:sp>
      <p:sp>
        <p:nvSpPr>
          <p:cNvPr id="4" name="TextBox 3"/>
          <p:cNvSpPr txBox="1"/>
          <p:nvPr/>
        </p:nvSpPr>
        <p:spPr>
          <a:xfrm>
            <a:off x="533400" y="41910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6.2</a:t>
            </a:r>
            <a:r>
              <a:rPr lang="en-US" sz="4000" dirty="0" smtClean="0"/>
              <a:t> out of </a:t>
            </a:r>
            <a:r>
              <a:rPr lang="en-US" sz="4000" b="1" dirty="0" smtClean="0"/>
              <a:t>11</a:t>
            </a:r>
            <a:endParaRPr lang="en-US" sz="4000" b="1" dirty="0"/>
          </a:p>
        </p:txBody>
      </p:sp>
      <p:sp>
        <p:nvSpPr>
          <p:cNvPr id="5" name="TextBox 4"/>
          <p:cNvSpPr txBox="1"/>
          <p:nvPr/>
        </p:nvSpPr>
        <p:spPr>
          <a:xfrm>
            <a:off x="5384801" y="4203879"/>
            <a:ext cx="3200400" cy="1938992"/>
          </a:xfrm>
          <a:prstGeom prst="rect">
            <a:avLst/>
          </a:prstGeom>
          <a:noFill/>
        </p:spPr>
        <p:txBody>
          <a:bodyPr wrap="square" rtlCol="0">
            <a:spAutoFit/>
          </a:bodyPr>
          <a:lstStyle/>
          <a:p>
            <a:pPr algn="ctr"/>
            <a:r>
              <a:rPr lang="en-US" sz="4000" dirty="0" smtClean="0"/>
              <a:t>State Average</a:t>
            </a:r>
          </a:p>
          <a:p>
            <a:pPr algn="ctr"/>
            <a:r>
              <a:rPr lang="en-US" sz="4000" b="1" dirty="0" smtClean="0"/>
              <a:t>5</a:t>
            </a:r>
            <a:r>
              <a:rPr lang="en-US" sz="4000" dirty="0" smtClean="0"/>
              <a:t> out of </a:t>
            </a:r>
            <a:r>
              <a:rPr lang="en-US" sz="4000" b="1" dirty="0" smtClean="0"/>
              <a:t>11</a:t>
            </a:r>
            <a:r>
              <a:rPr lang="en-US" sz="4000" dirty="0" smtClean="0"/>
              <a:t> </a:t>
            </a:r>
            <a:endParaRPr lang="en-US" sz="4000" dirty="0"/>
          </a:p>
        </p:txBody>
      </p:sp>
    </p:spTree>
    <p:extLst>
      <p:ext uri="{BB962C8B-B14F-4D97-AF65-F5344CB8AC3E}">
        <p14:creationId xmlns:p14="http://schemas.microsoft.com/office/powerpoint/2010/main" val="140087440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2013</a:t>
            </a:r>
            <a:r>
              <a:rPr lang="en-US" dirty="0" smtClean="0"/>
              <a:t> Biology STAAR Science Data</a:t>
            </a:r>
            <a:endParaRPr lang="en-US" dirty="0"/>
          </a:p>
        </p:txBody>
      </p:sp>
      <p:sp>
        <p:nvSpPr>
          <p:cNvPr id="3" name="Content Placeholder 2"/>
          <p:cNvSpPr>
            <a:spLocks noGrp="1"/>
          </p:cNvSpPr>
          <p:nvPr>
            <p:ph idx="1"/>
          </p:nvPr>
        </p:nvSpPr>
        <p:spPr/>
        <p:txBody>
          <a:bodyPr/>
          <a:lstStyle/>
          <a:p>
            <a:pPr marL="0" indent="0">
              <a:buNone/>
            </a:pPr>
            <a:r>
              <a:rPr lang="en-US" dirty="0" smtClean="0"/>
              <a:t>Reporting Category #5</a:t>
            </a:r>
          </a:p>
          <a:p>
            <a:r>
              <a:rPr lang="en-US" dirty="0" smtClean="0"/>
              <a:t>The student will demonstrate an understanding of the interdependence and interactions that occur within an environmental system and their significance.</a:t>
            </a:r>
            <a:endParaRPr lang="en-US" dirty="0"/>
          </a:p>
        </p:txBody>
      </p:sp>
      <p:sp>
        <p:nvSpPr>
          <p:cNvPr id="4" name="TextBox 3"/>
          <p:cNvSpPr txBox="1"/>
          <p:nvPr/>
        </p:nvSpPr>
        <p:spPr>
          <a:xfrm>
            <a:off x="533400" y="4114800"/>
            <a:ext cx="4114800" cy="1938992"/>
          </a:xfrm>
          <a:prstGeom prst="rect">
            <a:avLst/>
          </a:prstGeom>
          <a:noFill/>
        </p:spPr>
        <p:txBody>
          <a:bodyPr wrap="square" rtlCol="0">
            <a:spAutoFit/>
          </a:bodyPr>
          <a:lstStyle/>
          <a:p>
            <a:pPr algn="ctr"/>
            <a:r>
              <a:rPr lang="en-US" sz="4000" dirty="0" smtClean="0"/>
              <a:t>Region 12 Average</a:t>
            </a:r>
          </a:p>
          <a:p>
            <a:pPr algn="ctr"/>
            <a:r>
              <a:rPr lang="en-US" sz="4000" b="1" dirty="0" smtClean="0"/>
              <a:t>6.6</a:t>
            </a:r>
            <a:r>
              <a:rPr lang="en-US" sz="4000" dirty="0" smtClean="0"/>
              <a:t> out of </a:t>
            </a:r>
            <a:r>
              <a:rPr lang="en-US" sz="4000" b="1" dirty="0" smtClean="0"/>
              <a:t>11</a:t>
            </a:r>
            <a:endParaRPr lang="en-US" sz="4000" b="1" dirty="0"/>
          </a:p>
        </p:txBody>
      </p:sp>
      <p:sp>
        <p:nvSpPr>
          <p:cNvPr id="5" name="TextBox 4"/>
          <p:cNvSpPr txBox="1"/>
          <p:nvPr/>
        </p:nvSpPr>
        <p:spPr>
          <a:xfrm>
            <a:off x="5384801" y="4114800"/>
            <a:ext cx="3200400" cy="2554545"/>
          </a:xfrm>
          <a:prstGeom prst="rect">
            <a:avLst/>
          </a:prstGeom>
          <a:noFill/>
        </p:spPr>
        <p:txBody>
          <a:bodyPr wrap="square" rtlCol="0">
            <a:spAutoFit/>
          </a:bodyPr>
          <a:lstStyle/>
          <a:p>
            <a:pPr algn="ctr"/>
            <a:r>
              <a:rPr lang="en-US" sz="4000" dirty="0" smtClean="0"/>
              <a:t>State Average</a:t>
            </a:r>
          </a:p>
          <a:p>
            <a:pPr algn="ctr"/>
            <a:r>
              <a:rPr lang="en-US" sz="4000" b="1" dirty="0" smtClean="0"/>
              <a:t>5.3</a:t>
            </a:r>
            <a:r>
              <a:rPr lang="en-US" sz="4000" dirty="0" smtClean="0"/>
              <a:t> out of </a:t>
            </a:r>
            <a:r>
              <a:rPr lang="en-US" sz="4000" b="1" dirty="0" smtClean="0"/>
              <a:t>11</a:t>
            </a:r>
            <a:r>
              <a:rPr lang="en-US" sz="4000" dirty="0" smtClean="0"/>
              <a:t> </a:t>
            </a:r>
            <a:endParaRPr lang="en-US" sz="4000" dirty="0"/>
          </a:p>
        </p:txBody>
      </p:sp>
    </p:spTree>
    <p:extLst>
      <p:ext uri="{BB962C8B-B14F-4D97-AF65-F5344CB8AC3E}">
        <p14:creationId xmlns:p14="http://schemas.microsoft.com/office/powerpoint/2010/main" val="257359980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2013</a:t>
            </a:r>
            <a:r>
              <a:rPr lang="en-US" dirty="0"/>
              <a:t> </a:t>
            </a:r>
            <a:r>
              <a:rPr lang="en-US" dirty="0" smtClean="0"/>
              <a:t>Biology STAAR </a:t>
            </a:r>
            <a:r>
              <a:rPr lang="en-US" dirty="0"/>
              <a:t>Science </a:t>
            </a:r>
            <a:r>
              <a:rPr lang="en-US" dirty="0" smtClean="0"/>
              <a:t>Data</a:t>
            </a:r>
            <a:br>
              <a:rPr lang="en-US" dirty="0" smtClean="0"/>
            </a:br>
            <a:r>
              <a:rPr lang="en-US" sz="2700" dirty="0" smtClean="0"/>
              <a:t>(Region 12)</a:t>
            </a:r>
            <a:endParaRPr lang="en-US" sz="2700"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657510516"/>
              </p:ext>
            </p:extLst>
          </p:nvPr>
        </p:nvGraphicFramePr>
        <p:xfrm>
          <a:off x="990600" y="1828800"/>
          <a:ext cx="7162800" cy="4027842"/>
        </p:xfrm>
        <a:graphic>
          <a:graphicData uri="http://schemas.openxmlformats.org/drawingml/2006/table">
            <a:tbl>
              <a:tblPr firstRow="1" bandRow="1">
                <a:tableStyleId>{5C22544A-7EE6-4342-B048-85BDC9FD1C3A}</a:tableStyleId>
              </a:tblPr>
              <a:tblGrid>
                <a:gridCol w="1790700"/>
                <a:gridCol w="1790700"/>
                <a:gridCol w="1790700"/>
                <a:gridCol w="1790700"/>
              </a:tblGrid>
              <a:tr h="1033622">
                <a:tc>
                  <a:txBody>
                    <a:bodyPr/>
                    <a:lstStyle/>
                    <a:p>
                      <a:pPr algn="ctr"/>
                      <a:r>
                        <a:rPr lang="en-US" sz="2400" dirty="0" smtClean="0"/>
                        <a:t>Reporting</a:t>
                      </a:r>
                      <a:r>
                        <a:rPr lang="en-US" sz="2400" baseline="0" dirty="0" smtClean="0"/>
                        <a:t> Category</a:t>
                      </a:r>
                      <a:endParaRPr lang="en-US" sz="2400" dirty="0"/>
                    </a:p>
                  </a:txBody>
                  <a:tcPr/>
                </a:tc>
                <a:tc>
                  <a:txBody>
                    <a:bodyPr/>
                    <a:lstStyle/>
                    <a:p>
                      <a:pPr algn="ctr"/>
                      <a:r>
                        <a:rPr lang="en-US" sz="2400" dirty="0" smtClean="0"/>
                        <a:t># of Test Items</a:t>
                      </a:r>
                      <a:endParaRPr lang="en-US" sz="2400" dirty="0"/>
                    </a:p>
                  </a:txBody>
                  <a:tcPr/>
                </a:tc>
                <a:tc>
                  <a:txBody>
                    <a:bodyPr/>
                    <a:lstStyle/>
                    <a:p>
                      <a:pPr algn="ctr"/>
                      <a:r>
                        <a:rPr lang="en-US" sz="2400" dirty="0" smtClean="0"/>
                        <a:t>% of Total Items</a:t>
                      </a:r>
                      <a:endParaRPr lang="en-US" sz="2400" dirty="0"/>
                    </a:p>
                  </a:txBody>
                  <a:tcPr/>
                </a:tc>
                <a:tc>
                  <a:txBody>
                    <a:bodyPr/>
                    <a:lstStyle/>
                    <a:p>
                      <a:pPr algn="ctr"/>
                      <a:r>
                        <a:rPr lang="en-US" sz="2400" dirty="0" smtClean="0"/>
                        <a:t>Mastery</a:t>
                      </a:r>
                      <a:endParaRPr lang="en-US" sz="2400" dirty="0"/>
                    </a:p>
                  </a:txBody>
                  <a:tcPr/>
                </a:tc>
              </a:tr>
              <a:tr h="598844">
                <a:tc>
                  <a:txBody>
                    <a:bodyPr/>
                    <a:lstStyle/>
                    <a:p>
                      <a:pPr algn="ctr"/>
                      <a:r>
                        <a:rPr lang="en-US" sz="2800" dirty="0" smtClean="0"/>
                        <a:t>1</a:t>
                      </a:r>
                      <a:endParaRPr lang="en-US" sz="2800" dirty="0"/>
                    </a:p>
                  </a:txBody>
                  <a:tcPr/>
                </a:tc>
                <a:tc>
                  <a:txBody>
                    <a:bodyPr/>
                    <a:lstStyle/>
                    <a:p>
                      <a:pPr algn="ctr"/>
                      <a:r>
                        <a:rPr lang="en-US" sz="2800" dirty="0" smtClean="0"/>
                        <a:t>11</a:t>
                      </a:r>
                      <a:endParaRPr lang="en-US" sz="2800" dirty="0"/>
                    </a:p>
                  </a:txBody>
                  <a:tcPr/>
                </a:tc>
                <a:tc>
                  <a:txBody>
                    <a:bodyPr/>
                    <a:lstStyle/>
                    <a:p>
                      <a:pPr algn="ctr"/>
                      <a:r>
                        <a:rPr lang="en-US" sz="2800" dirty="0" smtClean="0"/>
                        <a:t>20</a:t>
                      </a:r>
                      <a:endParaRPr lang="en-US" sz="2800" dirty="0"/>
                    </a:p>
                  </a:txBody>
                  <a:tcPr/>
                </a:tc>
                <a:tc>
                  <a:txBody>
                    <a:bodyPr/>
                    <a:lstStyle/>
                    <a:p>
                      <a:pPr algn="ctr"/>
                      <a:r>
                        <a:rPr lang="en-US" sz="2800" b="1" dirty="0" smtClean="0"/>
                        <a:t>53%</a:t>
                      </a:r>
                      <a:endParaRPr lang="en-US" sz="2800" b="1" dirty="0"/>
                    </a:p>
                  </a:txBody>
                  <a:tcPr>
                    <a:solidFill>
                      <a:srgbClr val="C00000"/>
                    </a:solidFill>
                  </a:tcPr>
                </a:tc>
              </a:tr>
              <a:tr h="598844">
                <a:tc>
                  <a:txBody>
                    <a:bodyPr/>
                    <a:lstStyle/>
                    <a:p>
                      <a:pPr algn="ctr"/>
                      <a:r>
                        <a:rPr lang="en-US" sz="2800" dirty="0" smtClean="0"/>
                        <a:t>2</a:t>
                      </a:r>
                      <a:endParaRPr lang="en-US" sz="2800" dirty="0"/>
                    </a:p>
                  </a:txBody>
                  <a:tcPr/>
                </a:tc>
                <a:tc>
                  <a:txBody>
                    <a:bodyPr/>
                    <a:lstStyle/>
                    <a:p>
                      <a:pPr algn="ctr"/>
                      <a:r>
                        <a:rPr lang="en-US" sz="2800" dirty="0" smtClean="0"/>
                        <a:t>11</a:t>
                      </a:r>
                      <a:endParaRPr lang="en-US" sz="2800" dirty="0"/>
                    </a:p>
                  </a:txBody>
                  <a:tcPr/>
                </a:tc>
                <a:tc>
                  <a:txBody>
                    <a:bodyPr/>
                    <a:lstStyle/>
                    <a:p>
                      <a:pPr algn="ctr"/>
                      <a:r>
                        <a:rPr lang="en-US" sz="2800" dirty="0" smtClean="0"/>
                        <a:t>20</a:t>
                      </a:r>
                      <a:endParaRPr lang="en-US" sz="2800" dirty="0"/>
                    </a:p>
                  </a:txBody>
                  <a:tcPr/>
                </a:tc>
                <a:tc>
                  <a:txBody>
                    <a:bodyPr/>
                    <a:lstStyle/>
                    <a:p>
                      <a:pPr algn="ctr"/>
                      <a:r>
                        <a:rPr lang="en-US" sz="2800" b="1" dirty="0" smtClean="0">
                          <a:solidFill>
                            <a:schemeClr val="tx1"/>
                          </a:solidFill>
                        </a:rPr>
                        <a:t>55%</a:t>
                      </a:r>
                      <a:endParaRPr lang="en-US" sz="2800" b="1" dirty="0">
                        <a:solidFill>
                          <a:schemeClr val="tx1"/>
                        </a:solidFill>
                      </a:endParaRPr>
                    </a:p>
                  </a:txBody>
                  <a:tcPr>
                    <a:solidFill>
                      <a:srgbClr val="C00000"/>
                    </a:solidFill>
                  </a:tcPr>
                </a:tc>
              </a:tr>
              <a:tr h="598844">
                <a:tc>
                  <a:txBody>
                    <a:bodyPr/>
                    <a:lstStyle/>
                    <a:p>
                      <a:pPr algn="ctr"/>
                      <a:r>
                        <a:rPr lang="en-US" sz="2800" dirty="0" smtClean="0"/>
                        <a:t>3</a:t>
                      </a:r>
                      <a:endParaRPr lang="en-US" sz="2800" dirty="0"/>
                    </a:p>
                  </a:txBody>
                  <a:tcPr/>
                </a:tc>
                <a:tc>
                  <a:txBody>
                    <a:bodyPr/>
                    <a:lstStyle/>
                    <a:p>
                      <a:pPr algn="ctr"/>
                      <a:r>
                        <a:rPr lang="en-US" sz="2800" dirty="0" smtClean="0"/>
                        <a:t>10</a:t>
                      </a:r>
                      <a:endParaRPr lang="en-US" sz="2800" dirty="0"/>
                    </a:p>
                  </a:txBody>
                  <a:tcPr/>
                </a:tc>
                <a:tc>
                  <a:txBody>
                    <a:bodyPr/>
                    <a:lstStyle/>
                    <a:p>
                      <a:pPr algn="ctr"/>
                      <a:r>
                        <a:rPr lang="en-US" sz="2800" dirty="0" smtClean="0"/>
                        <a:t>20</a:t>
                      </a:r>
                      <a:endParaRPr lang="en-US" sz="2800" dirty="0"/>
                    </a:p>
                  </a:txBody>
                  <a:tcPr/>
                </a:tc>
                <a:tc>
                  <a:txBody>
                    <a:bodyPr/>
                    <a:lstStyle/>
                    <a:p>
                      <a:pPr algn="ctr"/>
                      <a:r>
                        <a:rPr lang="en-US" sz="2800" b="1" dirty="0" smtClean="0"/>
                        <a:t>62%</a:t>
                      </a:r>
                      <a:endParaRPr lang="en-US" sz="2800" b="1" dirty="0"/>
                    </a:p>
                  </a:txBody>
                  <a:tcPr>
                    <a:solidFill>
                      <a:srgbClr val="C00000"/>
                    </a:solidFill>
                  </a:tcPr>
                </a:tc>
              </a:tr>
              <a:tr h="598844">
                <a:tc>
                  <a:txBody>
                    <a:bodyPr/>
                    <a:lstStyle/>
                    <a:p>
                      <a:pPr algn="ctr"/>
                      <a:r>
                        <a:rPr lang="en-US" sz="2800" dirty="0" smtClean="0"/>
                        <a:t>4</a:t>
                      </a:r>
                      <a:endParaRPr lang="en-US" sz="2800" dirty="0"/>
                    </a:p>
                  </a:txBody>
                  <a:tcPr/>
                </a:tc>
                <a:tc>
                  <a:txBody>
                    <a:bodyPr/>
                    <a:lstStyle/>
                    <a:p>
                      <a:pPr algn="ctr"/>
                      <a:r>
                        <a:rPr lang="en-US" sz="2800" dirty="0" smtClean="0"/>
                        <a:t>11</a:t>
                      </a:r>
                      <a:endParaRPr lang="en-US" sz="2800" dirty="0"/>
                    </a:p>
                  </a:txBody>
                  <a:tcPr/>
                </a:tc>
                <a:tc>
                  <a:txBody>
                    <a:bodyPr/>
                    <a:lstStyle/>
                    <a:p>
                      <a:pPr algn="ctr"/>
                      <a:r>
                        <a:rPr lang="en-US" sz="2800" dirty="0" smtClean="0"/>
                        <a:t>20</a:t>
                      </a:r>
                      <a:endParaRPr lang="en-US" sz="2800" dirty="0"/>
                    </a:p>
                  </a:txBody>
                  <a:tcPr/>
                </a:tc>
                <a:tc>
                  <a:txBody>
                    <a:bodyPr/>
                    <a:lstStyle/>
                    <a:p>
                      <a:pPr algn="ctr"/>
                      <a:r>
                        <a:rPr lang="en-US" sz="2800" b="1" dirty="0" smtClean="0"/>
                        <a:t>56%</a:t>
                      </a:r>
                      <a:endParaRPr lang="en-US" sz="2800" b="1" dirty="0"/>
                    </a:p>
                  </a:txBody>
                  <a:tcPr>
                    <a:solidFill>
                      <a:srgbClr val="C00000"/>
                    </a:solidFill>
                  </a:tcPr>
                </a:tc>
              </a:tr>
              <a:tr h="598844">
                <a:tc>
                  <a:txBody>
                    <a:bodyPr/>
                    <a:lstStyle/>
                    <a:p>
                      <a:pPr algn="ctr"/>
                      <a:r>
                        <a:rPr lang="en-US" sz="2800" dirty="0" smtClean="0"/>
                        <a:t>5</a:t>
                      </a:r>
                      <a:endParaRPr lang="en-US" sz="2800" dirty="0"/>
                    </a:p>
                  </a:txBody>
                  <a:tcPr/>
                </a:tc>
                <a:tc>
                  <a:txBody>
                    <a:bodyPr/>
                    <a:lstStyle/>
                    <a:p>
                      <a:pPr algn="ctr"/>
                      <a:r>
                        <a:rPr lang="en-US" sz="2800" dirty="0" smtClean="0"/>
                        <a:t>11</a:t>
                      </a:r>
                      <a:endParaRPr lang="en-US" sz="2800" dirty="0"/>
                    </a:p>
                  </a:txBody>
                  <a:tcPr/>
                </a:tc>
                <a:tc>
                  <a:txBody>
                    <a:bodyPr/>
                    <a:lstStyle/>
                    <a:p>
                      <a:pPr algn="ctr"/>
                      <a:r>
                        <a:rPr lang="en-US" sz="2800" dirty="0" smtClean="0"/>
                        <a:t>20</a:t>
                      </a:r>
                      <a:endParaRPr lang="en-US" sz="2800" dirty="0"/>
                    </a:p>
                  </a:txBody>
                  <a:tcPr/>
                </a:tc>
                <a:tc>
                  <a:txBody>
                    <a:bodyPr/>
                    <a:lstStyle/>
                    <a:p>
                      <a:pPr algn="ctr"/>
                      <a:r>
                        <a:rPr lang="en-US" sz="2800" b="1" dirty="0" smtClean="0"/>
                        <a:t>60%</a:t>
                      </a:r>
                      <a:endParaRPr lang="en-US" sz="2800" b="1" dirty="0"/>
                    </a:p>
                  </a:txBody>
                  <a:tcPr>
                    <a:solidFill>
                      <a:srgbClr val="C00000"/>
                    </a:solidFill>
                  </a:tcPr>
                </a:tc>
              </a:tr>
            </a:tbl>
          </a:graphicData>
        </a:graphic>
      </p:graphicFrame>
    </p:spTree>
    <p:extLst>
      <p:ext uri="{BB962C8B-B14F-4D97-AF65-F5344CB8AC3E}">
        <p14:creationId xmlns:p14="http://schemas.microsoft.com/office/powerpoint/2010/main" val="2422896179"/>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a:t>
            </a:r>
            <a:r>
              <a:rPr lang="en-US" baseline="30000" dirty="0" smtClean="0"/>
              <a:t>th</a:t>
            </a:r>
            <a:r>
              <a:rPr lang="en-US" dirty="0" smtClean="0"/>
              <a:t> Grade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53814156"/>
              </p:ext>
            </p:extLst>
          </p:nvPr>
        </p:nvGraphicFramePr>
        <p:xfrm>
          <a:off x="190501" y="1371600"/>
          <a:ext cx="8915397" cy="1447800"/>
        </p:xfrm>
        <a:graphic>
          <a:graphicData uri="http://schemas.openxmlformats.org/drawingml/2006/table">
            <a:tbl>
              <a:tblPr/>
              <a:tblGrid>
                <a:gridCol w="1957039"/>
                <a:gridCol w="1087244"/>
                <a:gridCol w="978519"/>
                <a:gridCol w="978519"/>
                <a:gridCol w="978519"/>
                <a:gridCol w="978519"/>
                <a:gridCol w="978519"/>
                <a:gridCol w="978519"/>
              </a:tblGrid>
              <a:tr h="701136">
                <a:tc>
                  <a:txBody>
                    <a:bodyPr/>
                    <a:lstStyle/>
                    <a:p>
                      <a:pPr algn="ctr"/>
                      <a:r>
                        <a:rPr lang="en-US" b="1" dirty="0">
                          <a:effectLst/>
                        </a:rPr>
                        <a:t>Subpopulation</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a:txBody>
                    <a:bodyPr/>
                    <a:lstStyle/>
                    <a:p>
                      <a:pPr algn="ctr"/>
                      <a:r>
                        <a:rPr lang="en-US" b="1">
                          <a:effectLst/>
                        </a:rPr>
                        <a:t>Students</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gridSpan="2">
                  <a:txBody>
                    <a:bodyPr/>
                    <a:lstStyle/>
                    <a:p>
                      <a:pPr algn="ctr"/>
                      <a:r>
                        <a:rPr lang="en-US" b="1">
                          <a:effectLst/>
                        </a:rPr>
                        <a:t>Phase 1 Level II Sat</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b="1">
                          <a:effectLst/>
                        </a:rPr>
                        <a:t>Level III Advanced</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b="1">
                          <a:effectLst/>
                        </a:rPr>
                        <a:t>Recommended Level II Sat</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r>
              <a:tr h="373332">
                <a:tc>
                  <a:txBody>
                    <a:bodyPr/>
                    <a:lstStyle/>
                    <a:p>
                      <a:pPr algn="ctr"/>
                      <a:endParaRPr lang="en-US" b="1">
                        <a:solidFill>
                          <a:srgbClr val="FFFFFF"/>
                        </a:solidFill>
                        <a:effectLst/>
                      </a:endParaRP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Tested</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r>
              <a:tr h="373332">
                <a:tc>
                  <a:txBody>
                    <a:bodyPr/>
                    <a:lstStyle/>
                    <a:p>
                      <a:pPr algn="ctr"/>
                      <a:r>
                        <a:rPr lang="en-US">
                          <a:effectLst/>
                        </a:rPr>
                        <a:t>All Students</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10621</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7606</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72%</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1211</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11%</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3493</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dirty="0">
                          <a:effectLst/>
                        </a:rPr>
                        <a:t>33%</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r>
            </a:tbl>
          </a:graphicData>
        </a:graphic>
      </p:graphicFrame>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036526"/>
            <a:ext cx="7772400" cy="3802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106742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Biology</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4447618"/>
              </p:ext>
            </p:extLst>
          </p:nvPr>
        </p:nvGraphicFramePr>
        <p:xfrm>
          <a:off x="152403" y="1447800"/>
          <a:ext cx="8915396" cy="1760220"/>
        </p:xfrm>
        <a:graphic>
          <a:graphicData uri="http://schemas.openxmlformats.org/drawingml/2006/table">
            <a:tbl>
              <a:tblPr/>
              <a:tblGrid>
                <a:gridCol w="1874733"/>
                <a:gridCol w="1041519"/>
                <a:gridCol w="749893"/>
                <a:gridCol w="749893"/>
                <a:gridCol w="749893"/>
                <a:gridCol w="749893"/>
                <a:gridCol w="749893"/>
                <a:gridCol w="749893"/>
                <a:gridCol w="749893"/>
                <a:gridCol w="749893"/>
              </a:tblGrid>
              <a:tr h="0">
                <a:tc>
                  <a:txBody>
                    <a:bodyPr/>
                    <a:lstStyle/>
                    <a:p>
                      <a:pPr algn="ctr"/>
                      <a:r>
                        <a:rPr lang="en-US" b="1" dirty="0">
                          <a:effectLst/>
                        </a:rPr>
                        <a:t>Subpopulation</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a:txBody>
                    <a:bodyPr/>
                    <a:lstStyle/>
                    <a:p>
                      <a:pPr algn="ctr"/>
                      <a:r>
                        <a:rPr lang="en-US" b="1">
                          <a:effectLst/>
                        </a:rPr>
                        <a:t>Students</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gridSpan="2">
                  <a:txBody>
                    <a:bodyPr/>
                    <a:lstStyle/>
                    <a:p>
                      <a:pPr algn="ctr"/>
                      <a:r>
                        <a:rPr lang="en-US" b="1" dirty="0">
                          <a:effectLst/>
                        </a:rPr>
                        <a:t>Level I EOC Min</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b="1">
                          <a:effectLst/>
                        </a:rPr>
                        <a:t>Phase 1 Level II Sat</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b="1">
                          <a:effectLst/>
                        </a:rPr>
                        <a:t>Level III Advanced</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algn="ctr"/>
                      <a:r>
                        <a:rPr lang="en-US" b="1" dirty="0">
                          <a:effectLst/>
                        </a:rPr>
                        <a:t>Recommended Level II Sat</a:t>
                      </a:r>
                    </a:p>
                  </a:txBody>
                  <a:tcPr marL="19050" marR="19050" marT="19050" marB="19050" anchor="ctr">
                    <a:lnL>
                      <a:noFill/>
                    </a:lnL>
                    <a:lnR>
                      <a:noFill/>
                    </a:lnR>
                    <a:lnT>
                      <a:noFill/>
                    </a:lnT>
                    <a:lnB w="9525" cap="flat" cmpd="sng" algn="ctr">
                      <a:solidFill>
                        <a:srgbClr val="000000"/>
                      </a:solidFill>
                      <a:prstDash val="solid"/>
                      <a:round/>
                      <a:headEnd type="none" w="med" len="med"/>
                      <a:tailEnd type="none" w="med" len="med"/>
                    </a:lnB>
                  </a:tcPr>
                </a:tc>
                <a:tc hMerge="1">
                  <a:txBody>
                    <a:bodyPr/>
                    <a:lstStyle/>
                    <a:p>
                      <a:endParaRPr lang="en-US"/>
                    </a:p>
                  </a:txBody>
                  <a:tcPr/>
                </a:tc>
              </a:tr>
              <a:tr h="0">
                <a:tc>
                  <a:txBody>
                    <a:bodyPr/>
                    <a:lstStyle/>
                    <a:p>
                      <a:pPr algn="ctr"/>
                      <a:endParaRPr lang="en-US" b="1">
                        <a:solidFill>
                          <a:srgbClr val="FFFFFF"/>
                        </a:solidFill>
                        <a:effectLst/>
                      </a:endParaRP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Tested</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dirty="0">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c>
                  <a:txBody>
                    <a:bodyPr/>
                    <a:lstStyle/>
                    <a:p>
                      <a:pPr algn="ctr"/>
                      <a:r>
                        <a:rPr lang="en-US" b="1">
                          <a:solidFill>
                            <a:srgbClr val="FFFFFF"/>
                          </a:solidFill>
                          <a:effectLst/>
                        </a:rPr>
                        <a:t>%</a:t>
                      </a:r>
                    </a:p>
                  </a:txBody>
                  <a:tcPr marL="19050" marR="19050" marT="19050" marB="190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696969"/>
                    </a:solidFill>
                  </a:tcPr>
                </a:tc>
              </a:tr>
              <a:tr h="0">
                <a:tc>
                  <a:txBody>
                    <a:bodyPr/>
                    <a:lstStyle/>
                    <a:p>
                      <a:pPr algn="ctr"/>
                      <a:r>
                        <a:rPr lang="en-US">
                          <a:effectLst/>
                        </a:rPr>
                        <a:t>All Students</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11293</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10364</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92%</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9592</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85%</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1173</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10%</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a:effectLst/>
                        </a:rPr>
                        <a:t>5033</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c>
                  <a:txBody>
                    <a:bodyPr/>
                    <a:lstStyle/>
                    <a:p>
                      <a:pPr algn="ctr"/>
                      <a:r>
                        <a:rPr lang="en-US" dirty="0">
                          <a:effectLst/>
                        </a:rPr>
                        <a:t>45%</a:t>
                      </a:r>
                    </a:p>
                  </a:txBody>
                  <a:tcPr marL="19050" marR="19050" marT="19050" marB="19050" anchor="ctr">
                    <a:lnL>
                      <a:noFill/>
                    </a:lnL>
                    <a:lnR>
                      <a:noFill/>
                    </a:lnR>
                    <a:lnT w="9525" cap="flat" cmpd="sng" algn="ctr">
                      <a:solidFill>
                        <a:srgbClr val="000000"/>
                      </a:solidFill>
                      <a:prstDash val="solid"/>
                      <a:round/>
                      <a:headEnd type="none" w="med" len="med"/>
                      <a:tailEnd type="none" w="med" len="med"/>
                    </a:lnT>
                    <a:lnB>
                      <a:noFill/>
                    </a:lnB>
                  </a:tcPr>
                </a:tc>
              </a:tr>
            </a:tbl>
          </a:graphicData>
        </a:graphic>
      </p:graphicFrame>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620537"/>
            <a:ext cx="7924800" cy="4237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684986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763000" cy="1143000"/>
          </a:xfrm>
        </p:spPr>
        <p:txBody>
          <a:bodyPr>
            <a:normAutofit/>
          </a:bodyPr>
          <a:lstStyle/>
          <a:p>
            <a:r>
              <a:rPr lang="en-US" sz="3500" dirty="0" smtClean="0"/>
              <a:t>How are Process Standards Assessed?</a:t>
            </a:r>
            <a:endParaRPr lang="en-US" sz="35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11523"/>
            <a:ext cx="7543800" cy="565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304800" y="4075566"/>
            <a:ext cx="8534400" cy="2246769"/>
          </a:xfrm>
          <a:prstGeom prst="rect">
            <a:avLst/>
          </a:prstGeom>
          <a:solidFill>
            <a:srgbClr val="FFFF00"/>
          </a:solidFill>
        </p:spPr>
        <p:txBody>
          <a:bodyPr wrap="square" rtlCol="0">
            <a:spAutoFit/>
          </a:bodyPr>
          <a:lstStyle/>
          <a:p>
            <a:r>
              <a:rPr lang="en-US" sz="2000" dirty="0" err="1"/>
              <a:t>Rpt</a:t>
            </a:r>
            <a:r>
              <a:rPr lang="en-US" sz="2000" dirty="0"/>
              <a:t> Cat 3 - The student will demonstrate an understanding of components, cycles, patterns, and </a:t>
            </a:r>
            <a:r>
              <a:rPr lang="en-US" sz="2000" dirty="0" smtClean="0"/>
              <a:t>natural events </a:t>
            </a:r>
            <a:r>
              <a:rPr lang="en-US" sz="2000" dirty="0"/>
              <a:t>of Earth and space systems.</a:t>
            </a:r>
          </a:p>
          <a:p>
            <a:r>
              <a:rPr lang="en-US" sz="2000" dirty="0"/>
              <a:t>SE: 8C - model the effects of human activity on groundwater and surface water in a watershed (S)</a:t>
            </a:r>
          </a:p>
          <a:p>
            <a:r>
              <a:rPr lang="en-US" sz="2000" dirty="0"/>
              <a:t>DUAL: 3B - use models to represent aspects of the natural world such as an atom, a molecule, space, or </a:t>
            </a:r>
            <a:r>
              <a:rPr lang="en-US" sz="2000" dirty="0" smtClean="0"/>
              <a:t>a geologic </a:t>
            </a:r>
            <a:r>
              <a:rPr lang="en-US" sz="2000" dirty="0"/>
              <a:t>feature (P)</a:t>
            </a:r>
          </a:p>
        </p:txBody>
      </p:sp>
    </p:spTree>
    <p:extLst>
      <p:ext uri="{BB962C8B-B14F-4D97-AF65-F5344CB8AC3E}">
        <p14:creationId xmlns:p14="http://schemas.microsoft.com/office/powerpoint/2010/main" val="2998936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127" y="97665"/>
            <a:ext cx="8229600" cy="1143000"/>
          </a:xfrm>
        </p:spPr>
        <p:txBody>
          <a:bodyPr>
            <a:normAutofit fontScale="90000"/>
          </a:bodyPr>
          <a:lstStyle/>
          <a:p>
            <a:r>
              <a:rPr lang="en-US" dirty="0" smtClean="0"/>
              <a:t>How are Process Standards Assessed?</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19200"/>
            <a:ext cx="7467600" cy="538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09600" y="4292501"/>
            <a:ext cx="8077200" cy="2308324"/>
          </a:xfrm>
          <a:prstGeom prst="rect">
            <a:avLst/>
          </a:prstGeom>
          <a:solidFill>
            <a:srgbClr val="FFFF00"/>
          </a:solidFill>
        </p:spPr>
        <p:txBody>
          <a:bodyPr wrap="square" rtlCol="0">
            <a:spAutoFit/>
          </a:bodyPr>
          <a:lstStyle/>
          <a:p>
            <a:r>
              <a:rPr lang="en-US" sz="2400" dirty="0" err="1"/>
              <a:t>Rpt</a:t>
            </a:r>
            <a:r>
              <a:rPr lang="en-US" sz="2400" dirty="0"/>
              <a:t> Cat 2 - The student will demonstrate an understanding of the mechanisms of genetics.</a:t>
            </a:r>
          </a:p>
          <a:p>
            <a:r>
              <a:rPr lang="en-US" sz="2400" dirty="0"/>
              <a:t>SE: 6E - identify and illustrate changes in DNA and evaluate the significance of these changes (R)</a:t>
            </a:r>
          </a:p>
          <a:p>
            <a:r>
              <a:rPr lang="en-US" sz="2400" dirty="0"/>
              <a:t>DUAL: 2G - analyze, evaluate, make inferences, and predict trends from data (P)</a:t>
            </a:r>
          </a:p>
        </p:txBody>
      </p:sp>
    </p:spTree>
    <p:extLst>
      <p:ext uri="{BB962C8B-B14F-4D97-AF65-F5344CB8AC3E}">
        <p14:creationId xmlns:p14="http://schemas.microsoft.com/office/powerpoint/2010/main" val="3820499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TxAir</a:t>
            </a:r>
            <a:endParaRPr lang="en-US" dirty="0"/>
          </a:p>
        </p:txBody>
      </p:sp>
      <p:sp>
        <p:nvSpPr>
          <p:cNvPr id="3" name="Content Placeholder 2"/>
          <p:cNvSpPr>
            <a:spLocks noGrp="1"/>
          </p:cNvSpPr>
          <p:nvPr>
            <p:ph idx="1"/>
          </p:nvPr>
        </p:nvSpPr>
        <p:spPr>
          <a:xfrm>
            <a:off x="228600" y="1600200"/>
            <a:ext cx="8610600" cy="4525963"/>
          </a:xfrm>
        </p:spPr>
        <p:txBody>
          <a:bodyPr/>
          <a:lstStyle/>
          <a:p>
            <a:r>
              <a:rPr lang="en-US" dirty="0" smtClean="0"/>
              <a:t>Formally known as TMSDS</a:t>
            </a:r>
          </a:p>
          <a:p>
            <a:r>
              <a:rPr lang="en-US" dirty="0" smtClean="0"/>
              <a:t>Available for FREE!</a:t>
            </a:r>
          </a:p>
          <a:p>
            <a:r>
              <a:rPr lang="en-US" dirty="0" smtClean="0"/>
              <a:t>Math and science question bank for grades 3-12</a:t>
            </a:r>
          </a:p>
          <a:p>
            <a:r>
              <a:rPr lang="en-US" dirty="0" smtClean="0"/>
              <a:t>Contact your technology (Project Share) contact for an account. </a:t>
            </a:r>
          </a:p>
          <a:p>
            <a:r>
              <a:rPr lang="en-US" dirty="0" smtClean="0"/>
              <a:t>If you have questions please contact Mark Pietka. </a:t>
            </a:r>
            <a:r>
              <a:rPr lang="en-US" smtClean="0">
                <a:hlinkClick r:id="rId2"/>
              </a:rPr>
              <a:t>mpietka@esc12.net</a:t>
            </a:r>
            <a:endParaRPr lang="en-US" smtClean="0"/>
          </a:p>
          <a:p>
            <a:endParaRPr lang="en-US" dirty="0"/>
          </a:p>
        </p:txBody>
      </p:sp>
    </p:spTree>
    <p:extLst>
      <p:ext uri="{BB962C8B-B14F-4D97-AF65-F5344CB8AC3E}">
        <p14:creationId xmlns:p14="http://schemas.microsoft.com/office/powerpoint/2010/main" val="17119534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Secondary Reading</a:t>
            </a:r>
            <a:endParaRPr lang="en-US" dirty="0"/>
          </a:p>
        </p:txBody>
      </p:sp>
      <p:sp>
        <p:nvSpPr>
          <p:cNvPr id="3" name="Subtitle 2"/>
          <p:cNvSpPr>
            <a:spLocks noGrp="1"/>
          </p:cNvSpPr>
          <p:nvPr>
            <p:ph type="subTitle" idx="1"/>
          </p:nvPr>
        </p:nvSpPr>
        <p:spPr/>
        <p:txBody>
          <a:bodyPr/>
          <a:lstStyle/>
          <a:p>
            <a:r>
              <a:rPr lang="en-US" dirty="0" smtClean="0"/>
              <a:t>Jessica Rogers</a:t>
            </a:r>
          </a:p>
          <a:p>
            <a:endParaRPr lang="en-US" dirty="0"/>
          </a:p>
        </p:txBody>
      </p:sp>
    </p:spTree>
    <p:extLst>
      <p:ext uri="{BB962C8B-B14F-4D97-AF65-F5344CB8AC3E}">
        <p14:creationId xmlns:p14="http://schemas.microsoft.com/office/powerpoint/2010/main" val="349586737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Gateway Resources</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219200"/>
            <a:ext cx="6844203" cy="5276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949905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Sessions</a:t>
            </a:r>
            <a:endParaRPr lang="en-US" dirty="0"/>
          </a:p>
        </p:txBody>
      </p:sp>
      <p:sp>
        <p:nvSpPr>
          <p:cNvPr id="3" name="Content Placeholder 2"/>
          <p:cNvSpPr>
            <a:spLocks noGrp="1"/>
          </p:cNvSpPr>
          <p:nvPr>
            <p:ph idx="1"/>
          </p:nvPr>
        </p:nvSpPr>
        <p:spPr/>
        <p:txBody>
          <a:bodyPr>
            <a:normAutofit/>
          </a:bodyPr>
          <a:lstStyle/>
          <a:p>
            <a:r>
              <a:rPr lang="en-US" dirty="0" smtClean="0"/>
              <a:t>Session #41281</a:t>
            </a:r>
          </a:p>
          <a:p>
            <a:pPr lvl="1"/>
            <a:r>
              <a:rPr lang="en-US" dirty="0" smtClean="0"/>
              <a:t>Science STAAR Readiness K-12</a:t>
            </a:r>
          </a:p>
          <a:p>
            <a:pPr lvl="1"/>
            <a:r>
              <a:rPr lang="en-US" dirty="0" smtClean="0"/>
              <a:t>Thursday 11/21/13</a:t>
            </a:r>
          </a:p>
          <a:p>
            <a:pPr lvl="1"/>
            <a:endParaRPr lang="en-US" dirty="0"/>
          </a:p>
          <a:p>
            <a:r>
              <a:rPr lang="en-US" dirty="0" smtClean="0"/>
              <a:t>Session #41342  8</a:t>
            </a:r>
            <a:r>
              <a:rPr lang="en-US" baseline="30000" dirty="0" smtClean="0"/>
              <a:t>th</a:t>
            </a:r>
            <a:r>
              <a:rPr lang="en-US" dirty="0" smtClean="0"/>
              <a:t> Grade STAAR</a:t>
            </a:r>
          </a:p>
          <a:p>
            <a:pPr lvl="1"/>
            <a:r>
              <a:rPr lang="en-US" dirty="0" smtClean="0"/>
              <a:t>Tuesday 2-11-14</a:t>
            </a:r>
          </a:p>
          <a:p>
            <a:pPr marL="393192" lvl="1" indent="0">
              <a:buNone/>
            </a:pPr>
            <a:endParaRPr lang="en-US" dirty="0" smtClean="0"/>
          </a:p>
          <a:p>
            <a:r>
              <a:rPr lang="en-US" dirty="0" smtClean="0"/>
              <a:t>Session #41343  Biology STAAR</a:t>
            </a:r>
          </a:p>
          <a:p>
            <a:pPr lvl="1"/>
            <a:r>
              <a:rPr lang="en-US" dirty="0" smtClean="0"/>
              <a:t>Tuesday 2-25-14</a:t>
            </a:r>
          </a:p>
          <a:p>
            <a:pPr marL="457200" lvl="1" indent="0">
              <a:buNone/>
            </a:pPr>
            <a:endParaRPr lang="en-US" dirty="0"/>
          </a:p>
        </p:txBody>
      </p:sp>
      <p:pic>
        <p:nvPicPr>
          <p:cNvPr id="4" name="Picture 3" descr="esc12bwlogo_transparent.png"/>
          <p:cNvPicPr>
            <a:picLocks noChangeAspect="1"/>
          </p:cNvPicPr>
          <p:nvPr/>
        </p:nvPicPr>
        <p:blipFill>
          <a:blip r:embed="rId2" cstate="print"/>
          <a:stretch>
            <a:fillRect/>
          </a:stretch>
        </p:blipFill>
        <p:spPr>
          <a:xfrm>
            <a:off x="6553200" y="5562600"/>
            <a:ext cx="1752600" cy="851261"/>
          </a:xfrm>
          <a:prstGeom prst="rect">
            <a:avLst/>
          </a:prstGeom>
        </p:spPr>
      </p:pic>
    </p:spTree>
    <p:extLst>
      <p:ext uri="{BB962C8B-B14F-4D97-AF65-F5344CB8AC3E}">
        <p14:creationId xmlns:p14="http://schemas.microsoft.com/office/powerpoint/2010/main" val="11750488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4800"/>
            <a:ext cx="8765844" cy="62674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0" y="1007532"/>
            <a:ext cx="8969044" cy="15832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769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Complex Inferences</a:t>
            </a:r>
            <a:endParaRPr lang="en-US" dirty="0"/>
          </a:p>
        </p:txBody>
      </p:sp>
      <p:sp>
        <p:nvSpPr>
          <p:cNvPr id="4" name="Content Placeholder 3"/>
          <p:cNvSpPr>
            <a:spLocks noGrp="1"/>
          </p:cNvSpPr>
          <p:nvPr>
            <p:ph idx="1"/>
          </p:nvPr>
        </p:nvSpPr>
        <p:spPr/>
        <p:txBody>
          <a:bodyPr/>
          <a:lstStyle/>
          <a:p>
            <a:r>
              <a:rPr lang="en-US" dirty="0" smtClean="0"/>
              <a:t>Make complex inferences within and between literary and informational texts, supporting those inferences with relevant textual evidence.</a:t>
            </a:r>
          </a:p>
          <a:p>
            <a:r>
              <a:rPr lang="en-US" dirty="0" smtClean="0"/>
              <a:t>Definition of Inference from T.E.A ~</a:t>
            </a:r>
          </a:p>
          <a:p>
            <a:pPr marL="0" indent="0" algn="ctr">
              <a:buNone/>
            </a:pPr>
            <a:r>
              <a:rPr lang="en-US" i="1" dirty="0" smtClean="0">
                <a:solidFill>
                  <a:schemeClr val="accent3">
                    <a:lumMod val="50000"/>
                  </a:schemeClr>
                </a:solidFill>
              </a:rPr>
              <a:t>A logical guess made by connecting bits of information.</a:t>
            </a:r>
          </a:p>
          <a:p>
            <a:r>
              <a:rPr lang="en-US" i="1" dirty="0" smtClean="0"/>
              <a:t>Readiness or supporting based on GENRE.</a:t>
            </a:r>
            <a:endParaRPr lang="en-US" i="1" dirty="0"/>
          </a:p>
        </p:txBody>
      </p:sp>
    </p:spTree>
    <p:extLst>
      <p:ext uri="{BB962C8B-B14F-4D97-AF65-F5344CB8AC3E}">
        <p14:creationId xmlns:p14="http://schemas.microsoft.com/office/powerpoint/2010/main" val="2909061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3345187" y="-916311"/>
            <a:ext cx="2362200" cy="87668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93813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Student Characteristics</a:t>
            </a:r>
            <a:endParaRPr lang="en-US" dirty="0"/>
          </a:p>
        </p:txBody>
      </p:sp>
      <p:sp>
        <p:nvSpPr>
          <p:cNvPr id="3" name="Content Placeholder 2"/>
          <p:cNvSpPr>
            <a:spLocks noGrp="1"/>
          </p:cNvSpPr>
          <p:nvPr>
            <p:ph idx="1"/>
          </p:nvPr>
        </p:nvSpPr>
        <p:spPr/>
        <p:txBody>
          <a:bodyPr/>
          <a:lstStyle/>
          <a:p>
            <a:r>
              <a:rPr lang="en-US" dirty="0" smtClean="0"/>
              <a:t>In order to be good at </a:t>
            </a:r>
            <a:r>
              <a:rPr lang="en-US" dirty="0" err="1" smtClean="0"/>
              <a:t>inferencing</a:t>
            </a:r>
            <a:r>
              <a:rPr lang="en-US" dirty="0" smtClean="0"/>
              <a:t>, students need to:</a:t>
            </a:r>
          </a:p>
          <a:p>
            <a:pPr lvl="1"/>
            <a:r>
              <a:rPr lang="en-US" dirty="0" smtClean="0"/>
              <a:t>Be active readers</a:t>
            </a:r>
          </a:p>
          <a:p>
            <a:pPr lvl="1"/>
            <a:r>
              <a:rPr lang="en-US" dirty="0" smtClean="0"/>
              <a:t>Monitor comprehension</a:t>
            </a:r>
          </a:p>
          <a:p>
            <a:pPr lvl="1"/>
            <a:r>
              <a:rPr lang="en-US" dirty="0" smtClean="0"/>
              <a:t>Have a rich vocabulary</a:t>
            </a:r>
          </a:p>
          <a:p>
            <a:pPr lvl="1"/>
            <a:r>
              <a:rPr lang="en-US" dirty="0" smtClean="0"/>
              <a:t>Have a competent working memory</a:t>
            </a:r>
          </a:p>
          <a:p>
            <a:pPr lvl="1"/>
            <a:r>
              <a:rPr lang="en-US" dirty="0" smtClean="0"/>
              <a:t>Have background knowledge</a:t>
            </a:r>
          </a:p>
          <a:p>
            <a:pPr marL="457200" lvl="1" indent="0">
              <a:buNone/>
            </a:pPr>
            <a:endParaRPr lang="en-US" dirty="0"/>
          </a:p>
        </p:txBody>
      </p:sp>
    </p:spTree>
    <p:extLst>
      <p:ext uri="{BB962C8B-B14F-4D97-AF65-F5344CB8AC3E}">
        <p14:creationId xmlns:p14="http://schemas.microsoft.com/office/powerpoint/2010/main" val="1993653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 Teaching Strategies</a:t>
            </a:r>
            <a:endParaRPr lang="en-US" dirty="0"/>
          </a:p>
        </p:txBody>
      </p:sp>
      <p:sp>
        <p:nvSpPr>
          <p:cNvPr id="4" name="Content Placeholder 3"/>
          <p:cNvSpPr>
            <a:spLocks noGrp="1"/>
          </p:cNvSpPr>
          <p:nvPr>
            <p:ph idx="1"/>
          </p:nvPr>
        </p:nvSpPr>
        <p:spPr>
          <a:xfrm>
            <a:off x="457200" y="1600200"/>
            <a:ext cx="8229600" cy="4953000"/>
          </a:xfrm>
        </p:spPr>
        <p:txBody>
          <a:bodyPr>
            <a:normAutofit/>
          </a:bodyPr>
          <a:lstStyle/>
          <a:p>
            <a:r>
              <a:rPr lang="en-US" dirty="0" smtClean="0">
                <a:solidFill>
                  <a:schemeClr val="accent2">
                    <a:lumMod val="75000"/>
                  </a:schemeClr>
                </a:solidFill>
              </a:rPr>
              <a:t>Active Readers/ Monitor Comprehension</a:t>
            </a:r>
          </a:p>
          <a:p>
            <a:pPr lvl="1"/>
            <a:r>
              <a:rPr lang="en-US" dirty="0" smtClean="0">
                <a:solidFill>
                  <a:schemeClr val="accent2">
                    <a:lumMod val="75000"/>
                  </a:schemeClr>
                </a:solidFill>
              </a:rPr>
              <a:t>Teacher “think-</a:t>
            </a:r>
            <a:r>
              <a:rPr lang="en-US" dirty="0" err="1" smtClean="0">
                <a:solidFill>
                  <a:schemeClr val="accent2">
                    <a:lumMod val="75000"/>
                  </a:schemeClr>
                </a:solidFill>
              </a:rPr>
              <a:t>alouds</a:t>
            </a:r>
            <a:r>
              <a:rPr lang="en-US" dirty="0" smtClean="0">
                <a:solidFill>
                  <a:schemeClr val="accent2">
                    <a:lumMod val="75000"/>
                  </a:schemeClr>
                </a:solidFill>
              </a:rPr>
              <a:t>” and modeling</a:t>
            </a:r>
          </a:p>
          <a:p>
            <a:pPr lvl="1"/>
            <a:r>
              <a:rPr lang="en-US" dirty="0" smtClean="0">
                <a:solidFill>
                  <a:schemeClr val="accent2">
                    <a:lumMod val="75000"/>
                  </a:schemeClr>
                </a:solidFill>
              </a:rPr>
              <a:t>Constant attention to Figure 19 Reading Strategies – IN ALL subjects</a:t>
            </a:r>
            <a:r>
              <a:rPr lang="en-US" dirty="0" smtClean="0"/>
              <a:t>!</a:t>
            </a:r>
          </a:p>
          <a:p>
            <a:endParaRPr lang="en-US" dirty="0" smtClean="0">
              <a:solidFill>
                <a:schemeClr val="accent1">
                  <a:lumMod val="75000"/>
                </a:schemeClr>
              </a:solidFill>
            </a:endParaRPr>
          </a:p>
          <a:p>
            <a:r>
              <a:rPr lang="en-US" dirty="0" smtClean="0">
                <a:solidFill>
                  <a:schemeClr val="accent1">
                    <a:lumMod val="75000"/>
                  </a:schemeClr>
                </a:solidFill>
              </a:rPr>
              <a:t>Rich Vocabulary/ Background knowledge</a:t>
            </a:r>
          </a:p>
          <a:p>
            <a:pPr lvl="1"/>
            <a:r>
              <a:rPr lang="en-US" dirty="0" smtClean="0">
                <a:solidFill>
                  <a:schemeClr val="accent1">
                    <a:lumMod val="75000"/>
                  </a:schemeClr>
                </a:solidFill>
              </a:rPr>
              <a:t>Wide reading (every genre, read </a:t>
            </a:r>
            <a:r>
              <a:rPr lang="en-US" dirty="0" err="1" smtClean="0">
                <a:solidFill>
                  <a:schemeClr val="accent1">
                    <a:lumMod val="75000"/>
                  </a:schemeClr>
                </a:solidFill>
              </a:rPr>
              <a:t>alouds</a:t>
            </a:r>
            <a:r>
              <a:rPr lang="en-US" dirty="0" smtClean="0">
                <a:solidFill>
                  <a:schemeClr val="accent1">
                    <a:lumMod val="75000"/>
                  </a:schemeClr>
                </a:solidFill>
              </a:rPr>
              <a:t>, discussions)</a:t>
            </a:r>
          </a:p>
          <a:p>
            <a:pPr lvl="1"/>
            <a:r>
              <a:rPr lang="en-US" dirty="0" smtClean="0">
                <a:solidFill>
                  <a:schemeClr val="accent1">
                    <a:lumMod val="75000"/>
                  </a:schemeClr>
                </a:solidFill>
              </a:rPr>
              <a:t>Text discussions</a:t>
            </a:r>
          </a:p>
          <a:p>
            <a:pPr lvl="1"/>
            <a:r>
              <a:rPr lang="en-US" dirty="0" smtClean="0">
                <a:solidFill>
                  <a:schemeClr val="accent1">
                    <a:lumMod val="75000"/>
                  </a:schemeClr>
                </a:solidFill>
              </a:rPr>
              <a:t>Current events</a:t>
            </a:r>
          </a:p>
          <a:p>
            <a:pPr marL="0" indent="0">
              <a:buNone/>
            </a:pPr>
            <a:endParaRPr lang="en-US" dirty="0" smtClean="0"/>
          </a:p>
          <a:p>
            <a:endParaRPr lang="en-US" dirty="0"/>
          </a:p>
        </p:txBody>
      </p:sp>
    </p:spTree>
    <p:extLst>
      <p:ext uri="{BB962C8B-B14F-4D97-AF65-F5344CB8AC3E}">
        <p14:creationId xmlns:p14="http://schemas.microsoft.com/office/powerpoint/2010/main" val="3101753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Box 2"/>
          <p:cNvSpPr txBox="1"/>
          <p:nvPr/>
        </p:nvSpPr>
        <p:spPr>
          <a:xfrm>
            <a:off x="990600" y="1295400"/>
            <a:ext cx="7086600" cy="5293757"/>
          </a:xfrm>
          <a:prstGeom prst="rect">
            <a:avLst/>
          </a:prstGeom>
          <a:noFill/>
        </p:spPr>
        <p:txBody>
          <a:bodyPr wrap="square" rtlCol="0">
            <a:spAutoFit/>
          </a:bodyPr>
          <a:lstStyle/>
          <a:p>
            <a:pPr marL="285750" indent="-285750">
              <a:buFont typeface="Arial" charset="0"/>
              <a:buChar char="•"/>
            </a:pPr>
            <a:r>
              <a:rPr lang="en-US" sz="4000" dirty="0" smtClean="0"/>
              <a:t>STAAR overview</a:t>
            </a:r>
          </a:p>
          <a:p>
            <a:pPr marL="285750" indent="-285750">
              <a:buFont typeface="Arial" charset="0"/>
              <a:buChar char="•"/>
            </a:pPr>
            <a:r>
              <a:rPr lang="en-US" sz="4000" dirty="0" smtClean="0"/>
              <a:t>Using Released Tests</a:t>
            </a:r>
          </a:p>
          <a:p>
            <a:pPr marL="285750" indent="-285750">
              <a:buFont typeface="Arial" charset="0"/>
              <a:buChar char="•"/>
            </a:pPr>
            <a:r>
              <a:rPr lang="en-US" sz="4000" dirty="0" smtClean="0"/>
              <a:t>Elementary/Secondary</a:t>
            </a:r>
          </a:p>
          <a:p>
            <a:pPr marL="742950" lvl="1" indent="-285750">
              <a:buFont typeface="Arial" charset="0"/>
              <a:buChar char="•"/>
            </a:pPr>
            <a:r>
              <a:rPr lang="en-US" sz="4000" dirty="0" smtClean="0"/>
              <a:t>Reading</a:t>
            </a:r>
          </a:p>
          <a:p>
            <a:pPr marL="742950" lvl="1" indent="-285750">
              <a:buFont typeface="Arial" charset="0"/>
              <a:buChar char="•"/>
            </a:pPr>
            <a:r>
              <a:rPr lang="en-US" sz="4000" dirty="0" smtClean="0"/>
              <a:t>Writing</a:t>
            </a:r>
          </a:p>
          <a:p>
            <a:pPr marL="742950" lvl="1" indent="-285750">
              <a:buFont typeface="Arial" charset="0"/>
              <a:buChar char="•"/>
            </a:pPr>
            <a:r>
              <a:rPr lang="en-US" sz="4000" dirty="0" smtClean="0"/>
              <a:t>Math</a:t>
            </a:r>
          </a:p>
          <a:p>
            <a:pPr marL="742950" lvl="1" indent="-285750">
              <a:buFont typeface="Arial" charset="0"/>
              <a:buChar char="•"/>
            </a:pPr>
            <a:r>
              <a:rPr lang="en-US" sz="4000" dirty="0" smtClean="0"/>
              <a:t>Social Studies</a:t>
            </a:r>
          </a:p>
          <a:p>
            <a:pPr marL="742950" lvl="1" indent="-285750">
              <a:buFont typeface="Arial" charset="0"/>
              <a:buChar char="•"/>
            </a:pPr>
            <a:r>
              <a:rPr lang="en-US" sz="4000" dirty="0" smtClean="0"/>
              <a:t>Science </a:t>
            </a:r>
          </a:p>
          <a:p>
            <a:pPr marL="285750" indent="-285750">
              <a:buFont typeface="Arial" charset="0"/>
              <a:buChar char="•"/>
            </a:pPr>
            <a:endParaRPr lang="en-US" dirty="0"/>
          </a:p>
        </p:txBody>
      </p:sp>
    </p:spTree>
    <p:extLst>
      <p:ext uri="{BB962C8B-B14F-4D97-AF65-F5344CB8AC3E}">
        <p14:creationId xmlns:p14="http://schemas.microsoft.com/office/powerpoint/2010/main" val="427917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4" y="485775"/>
            <a:ext cx="9144000" cy="5372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062" y="6172200"/>
            <a:ext cx="8996363" cy="613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85769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34963"/>
            <a:ext cx="9067800" cy="769937"/>
          </a:xfrm>
        </p:spPr>
        <p:txBody>
          <a:bodyPr>
            <a:normAutofit fontScale="90000"/>
          </a:bodyPr>
          <a:lstStyle/>
          <a:p>
            <a:r>
              <a:rPr lang="en-US">
                <a:solidFill>
                  <a:srgbClr val="176CAC"/>
                </a:solidFill>
                <a:ea typeface="Calibri" charset="0"/>
                <a:cs typeface="Calibri" charset="0"/>
              </a:rPr>
              <a:t>Why Should We Teach Making </a:t>
            </a:r>
            <a:br>
              <a:rPr lang="en-US">
                <a:solidFill>
                  <a:srgbClr val="176CAC"/>
                </a:solidFill>
                <a:ea typeface="Calibri" charset="0"/>
                <a:cs typeface="Calibri" charset="0"/>
              </a:rPr>
            </a:br>
            <a:r>
              <a:rPr lang="en-US">
                <a:solidFill>
                  <a:srgbClr val="176CAC"/>
                </a:solidFill>
                <a:ea typeface="Calibri" charset="0"/>
                <a:cs typeface="Calibri" charset="0"/>
              </a:rPr>
              <a:t>Inferences and Predictions?</a:t>
            </a:r>
          </a:p>
        </p:txBody>
      </p:sp>
      <p:sp>
        <p:nvSpPr>
          <p:cNvPr id="3" name="Content Placeholder 2"/>
          <p:cNvSpPr>
            <a:spLocks noGrp="1"/>
          </p:cNvSpPr>
          <p:nvPr>
            <p:ph idx="1"/>
          </p:nvPr>
        </p:nvSpPr>
        <p:spPr>
          <a:xfrm>
            <a:off x="381000" y="1531938"/>
            <a:ext cx="8458200" cy="5097462"/>
          </a:xfrm>
        </p:spPr>
        <p:txBody>
          <a:bodyPr>
            <a:normAutofit fontScale="92500"/>
          </a:bodyPr>
          <a:lstStyle/>
          <a:p>
            <a:pPr>
              <a:spcBef>
                <a:spcPts val="800"/>
              </a:spcBef>
              <a:buFont typeface="Arial" charset="0"/>
              <a:buNone/>
            </a:pPr>
            <a:r>
              <a:rPr lang="en-US" sz="2800" dirty="0" smtClean="0">
                <a:cs typeface="ＭＳ Ｐゴシック" charset="-128"/>
              </a:rPr>
              <a:t>English Language Arts/Reading</a:t>
            </a:r>
            <a:r>
              <a:rPr lang="en-US" sz="3600" dirty="0" smtClean="0">
                <a:cs typeface="ＭＳ Ｐゴシック" charset="-128"/>
              </a:rPr>
              <a:t> </a:t>
            </a:r>
            <a:endParaRPr lang="en-US" sz="800" dirty="0" smtClean="0">
              <a:cs typeface="ＭＳ Ｐゴシック" charset="-128"/>
            </a:endParaRPr>
          </a:p>
          <a:p>
            <a:pPr>
              <a:spcBef>
                <a:spcPts val="800"/>
              </a:spcBef>
              <a:buFont typeface="Arial" charset="0"/>
              <a:buNone/>
            </a:pPr>
            <a:r>
              <a:rPr lang="en-US" sz="2000" b="1" dirty="0" smtClean="0">
                <a:solidFill>
                  <a:srgbClr val="C00000"/>
                </a:solidFill>
                <a:cs typeface="ＭＳ Ｐゴシック" charset="-128"/>
              </a:rPr>
              <a:t>Students analyze, make inferences and draw conclusions about…</a:t>
            </a:r>
            <a:endParaRPr lang="en-US" sz="2000" dirty="0" smtClean="0">
              <a:cs typeface="ＭＳ Ｐゴシック" charset="-128"/>
            </a:endParaRPr>
          </a:p>
          <a:p>
            <a:pPr>
              <a:spcBef>
                <a:spcPts val="800"/>
              </a:spcBef>
              <a:spcAft>
                <a:spcPts val="600"/>
              </a:spcAft>
              <a:buFont typeface="Times" charset="0"/>
              <a:buChar char="•"/>
            </a:pPr>
            <a:r>
              <a:rPr lang="en-US" sz="2000" dirty="0" smtClean="0">
                <a:cs typeface="ＭＳ Ｐゴシック" charset="-128"/>
              </a:rPr>
              <a:t>Theme and genre in different cultural and contemporary contexts.</a:t>
            </a:r>
          </a:p>
          <a:p>
            <a:pPr>
              <a:spcBef>
                <a:spcPts val="800"/>
              </a:spcBef>
              <a:spcAft>
                <a:spcPts val="600"/>
              </a:spcAft>
              <a:buFont typeface="Times" charset="0"/>
              <a:buChar char="•"/>
            </a:pPr>
            <a:r>
              <a:rPr lang="en-US" sz="2000" dirty="0" smtClean="0">
                <a:cs typeface="ＭＳ Ｐゴシック" charset="-128"/>
              </a:rPr>
              <a:t>The structure and elements of poetry, drama, and fiction.</a:t>
            </a:r>
          </a:p>
          <a:p>
            <a:pPr>
              <a:spcBef>
                <a:spcPts val="800"/>
              </a:spcBef>
              <a:spcAft>
                <a:spcPts val="600"/>
              </a:spcAft>
              <a:buFont typeface="Times" charset="0"/>
              <a:buChar char="•"/>
            </a:pPr>
            <a:r>
              <a:rPr lang="en-US" sz="2000" dirty="0" smtClean="0">
                <a:cs typeface="ＭＳ Ｐゴシック" charset="-128"/>
              </a:rPr>
              <a:t>The varied structural patterns and features of literary nonfiction.</a:t>
            </a:r>
          </a:p>
          <a:p>
            <a:pPr>
              <a:spcBef>
                <a:spcPts val="800"/>
              </a:spcBef>
              <a:spcAft>
                <a:spcPts val="600"/>
              </a:spcAft>
              <a:buFont typeface="Times" charset="0"/>
              <a:buChar char="•"/>
            </a:pPr>
            <a:r>
              <a:rPr lang="en-US" sz="2000" dirty="0" smtClean="0">
                <a:cs typeface="ＭＳ Ｐゴシック" charset="-128"/>
              </a:rPr>
              <a:t>How an author’s sensory language creates imagery in literary texts.</a:t>
            </a:r>
          </a:p>
          <a:p>
            <a:pPr>
              <a:spcBef>
                <a:spcPts val="800"/>
              </a:spcBef>
              <a:spcAft>
                <a:spcPts val="600"/>
              </a:spcAft>
              <a:buFont typeface="Times" charset="0"/>
              <a:buChar char="•"/>
            </a:pPr>
            <a:r>
              <a:rPr lang="en-US" sz="2000" dirty="0" smtClean="0">
                <a:cs typeface="ＭＳ Ｐゴシック" charset="-128"/>
              </a:rPr>
              <a:t>The author’s purpose in cultural, historical, and contemporary contexts.</a:t>
            </a:r>
          </a:p>
          <a:p>
            <a:pPr>
              <a:spcBef>
                <a:spcPts val="800"/>
              </a:spcBef>
              <a:spcAft>
                <a:spcPts val="600"/>
              </a:spcAft>
              <a:buFont typeface="Times" charset="0"/>
              <a:buChar char="•"/>
            </a:pPr>
            <a:r>
              <a:rPr lang="en-US" sz="2000" dirty="0" smtClean="0">
                <a:cs typeface="ＭＳ Ｐゴシック" charset="-128"/>
              </a:rPr>
              <a:t>Expository text, persuasive text. </a:t>
            </a:r>
          </a:p>
          <a:p>
            <a:pPr>
              <a:spcBef>
                <a:spcPts val="800"/>
              </a:spcBef>
              <a:buFont typeface="Arial" charset="0"/>
              <a:buNone/>
            </a:pPr>
            <a:r>
              <a:rPr lang="en-US" sz="2000" b="1" dirty="0" smtClean="0">
                <a:solidFill>
                  <a:srgbClr val="C00000"/>
                </a:solidFill>
                <a:cs typeface="ＭＳ Ｐゴシック" charset="-128"/>
              </a:rPr>
              <a:t>…and provide evidence from the text to support their understanding/analysis.</a:t>
            </a:r>
            <a:endParaRPr lang="en-US" sz="2400" b="1" dirty="0" smtClean="0">
              <a:solidFill>
                <a:srgbClr val="C00000"/>
              </a:solidFill>
              <a:cs typeface="ＭＳ Ｐゴシック" charset="-128"/>
            </a:endParaRPr>
          </a:p>
          <a:p>
            <a:pPr>
              <a:lnSpc>
                <a:spcPct val="80000"/>
              </a:lnSpc>
            </a:pPr>
            <a:endParaRPr lang="en-US" sz="2000" dirty="0" smtClean="0">
              <a:cs typeface="ＭＳ Ｐゴシック" charset="-128"/>
            </a:endParaRPr>
          </a:p>
          <a:p>
            <a:pPr>
              <a:lnSpc>
                <a:spcPct val="80000"/>
              </a:lnSpc>
            </a:pPr>
            <a:endParaRPr lang="en-US" sz="2000" dirty="0" smtClean="0">
              <a:cs typeface="ＭＳ Ｐゴシック" charset="-128"/>
            </a:endParaRPr>
          </a:p>
        </p:txBody>
      </p:sp>
      <p:sp>
        <p:nvSpPr>
          <p:cNvPr id="5" name="Slide Number Placeholder 4"/>
          <p:cNvSpPr>
            <a:spLocks noGrp="1"/>
          </p:cNvSpPr>
          <p:nvPr>
            <p:ph type="sldNum" sz="quarter" idx="10"/>
          </p:nvPr>
        </p:nvSpPr>
        <p:spPr>
          <a:xfrm>
            <a:off x="8763000" y="6477000"/>
            <a:ext cx="457200" cy="244475"/>
          </a:xfrm>
        </p:spPr>
        <p:txBody>
          <a:bodyPr/>
          <a:lstStyle/>
          <a:p>
            <a:pPr>
              <a:defRPr/>
            </a:pPr>
            <a:fld id="{E2616AB1-68EB-4DE3-8CFB-2434032CB4D5}" type="slidenum">
              <a:rPr/>
              <a:pPr>
                <a:defRPr/>
              </a:pPr>
              <a:t>21</a:t>
            </a:fld>
            <a:endParaRPr dirty="0"/>
          </a:p>
        </p:txBody>
      </p:sp>
      <p:pic>
        <p:nvPicPr>
          <p:cNvPr id="47108" name="Picture 5" descr="http://englishspanishteks.net/images/teks_logo.gif"/>
          <p:cNvPicPr>
            <a:picLocks noChangeAspect="1" noChangeArrowheads="1"/>
          </p:cNvPicPr>
          <p:nvPr/>
        </p:nvPicPr>
        <p:blipFill>
          <a:blip r:embed="rId3"/>
          <a:srcRect/>
          <a:stretch>
            <a:fillRect/>
          </a:stretch>
        </p:blipFill>
        <p:spPr bwMode="auto">
          <a:xfrm>
            <a:off x="7239000" y="-36490"/>
            <a:ext cx="1409700" cy="1409700"/>
          </a:xfrm>
          <a:prstGeom prst="rect">
            <a:avLst/>
          </a:prstGeom>
          <a:noFill/>
          <a:ln w="9525">
            <a:noFill/>
            <a:miter lim="800000"/>
            <a:headEnd/>
            <a:tailEnd/>
          </a:ln>
        </p:spPr>
      </p:pic>
    </p:spTree>
    <p:extLst>
      <p:ext uri="{BB962C8B-B14F-4D97-AF65-F5344CB8AC3E}">
        <p14:creationId xmlns:p14="http://schemas.microsoft.com/office/powerpoint/2010/main" val="6681686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Examples:</a:t>
            </a:r>
            <a:endParaRPr lang="en-US" dirty="0"/>
          </a:p>
        </p:txBody>
      </p:sp>
      <p:sp>
        <p:nvSpPr>
          <p:cNvPr id="3" name="Content Placeholder 2"/>
          <p:cNvSpPr>
            <a:spLocks noGrp="1"/>
          </p:cNvSpPr>
          <p:nvPr>
            <p:ph idx="1"/>
          </p:nvPr>
        </p:nvSpPr>
        <p:spPr/>
        <p:txBody>
          <a:bodyPr/>
          <a:lstStyle/>
          <a:p>
            <a:r>
              <a:rPr lang="en-US" dirty="0" smtClean="0"/>
              <a:t>From Dr. Victoria Young:</a:t>
            </a:r>
          </a:p>
          <a:p>
            <a:endParaRPr lang="en-US" dirty="0"/>
          </a:p>
          <a:p>
            <a:endParaRPr lang="en-US" dirty="0" smtClean="0"/>
          </a:p>
          <a:p>
            <a:endParaRPr lang="en-US" dirty="0"/>
          </a:p>
          <a:p>
            <a:endParaRPr lang="en-US" dirty="0" smtClean="0"/>
          </a:p>
          <a:p>
            <a:r>
              <a:rPr lang="en-US" dirty="0" smtClean="0"/>
              <a:t>Sample from Released Test 2013 (8</a:t>
            </a:r>
            <a:r>
              <a:rPr lang="en-US" baseline="30000" dirty="0" smtClean="0"/>
              <a:t>th</a:t>
            </a:r>
            <a:r>
              <a:rPr lang="en-US" dirty="0" smtClean="0"/>
              <a:t> gr)</a:t>
            </a:r>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199" y="2209800"/>
            <a:ext cx="5353050" cy="136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681" y="4540145"/>
            <a:ext cx="6796087" cy="2279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46833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801"/>
            <a:ext cx="8229600" cy="1143000"/>
          </a:xfrm>
        </p:spPr>
        <p:txBody>
          <a:bodyPr/>
          <a:lstStyle/>
          <a:p>
            <a:r>
              <a:rPr lang="en-US" dirty="0" smtClean="0"/>
              <a:t>Teach</a:t>
            </a:r>
            <a:endParaRPr lang="en-US" dirty="0"/>
          </a:p>
        </p:txBody>
      </p:sp>
      <p:sp>
        <p:nvSpPr>
          <p:cNvPr id="7" name="Rectangle 6"/>
          <p:cNvSpPr/>
          <p:nvPr/>
        </p:nvSpPr>
        <p:spPr>
          <a:xfrm>
            <a:off x="0" y="5945058"/>
            <a:ext cx="9296400" cy="76944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3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Text Evidence + B.K. = Inferenc</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a:t>
            </a:r>
            <a:endParaRPr 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Content Placeholder 2"/>
          <p:cNvSpPr txBox="1">
            <a:spLocks/>
          </p:cNvSpPr>
          <p:nvPr/>
        </p:nvSpPr>
        <p:spPr>
          <a:xfrm>
            <a:off x="381000" y="9144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smtClean="0"/>
              <a:t>While students are reading – teach them to think of character interactions:</a:t>
            </a:r>
            <a:endParaRPr lang="en-US" dirty="0"/>
          </a:p>
        </p:txBody>
      </p:sp>
      <p:pic>
        <p:nvPicPr>
          <p:cNvPr id="11" name="Picture 4" descr="243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438400"/>
            <a:ext cx="2117812" cy="32004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800351" y="2514600"/>
            <a:ext cx="6019800" cy="3231654"/>
          </a:xfrm>
          <a:prstGeom prst="rect">
            <a:avLst/>
          </a:prstGeom>
          <a:noFill/>
        </p:spPr>
        <p:txBody>
          <a:bodyPr wrap="square" rtlCol="0">
            <a:spAutoFit/>
          </a:bodyPr>
          <a:lstStyle/>
          <a:p>
            <a:pPr algn="ctr"/>
            <a:r>
              <a:rPr lang="en-US" sz="3200" b="1" dirty="0" smtClean="0">
                <a:solidFill>
                  <a:schemeClr val="accent2">
                    <a:lumMod val="75000"/>
                  </a:schemeClr>
                </a:solidFill>
              </a:rPr>
              <a:t>You can tell that her father feels …</a:t>
            </a:r>
          </a:p>
          <a:p>
            <a:pPr algn="ctr"/>
            <a:r>
              <a:rPr lang="en-US" sz="2800" i="1" dirty="0" smtClean="0">
                <a:solidFill>
                  <a:schemeClr val="accent4">
                    <a:lumMod val="75000"/>
                  </a:schemeClr>
                </a:solidFill>
              </a:rPr>
              <a:t>“Father ordered me to change into something clean and to hurry down to greet the guests who were arriving to pay their respects.”</a:t>
            </a:r>
            <a:endParaRPr lang="en-US" sz="2400" i="1" dirty="0">
              <a:solidFill>
                <a:schemeClr val="accent4">
                  <a:lumMod val="75000"/>
                </a:schemeClr>
              </a:solidFill>
            </a:endParaRPr>
          </a:p>
        </p:txBody>
      </p:sp>
    </p:spTree>
    <p:extLst>
      <p:ext uri="{BB962C8B-B14F-4D97-AF65-F5344CB8AC3E}">
        <p14:creationId xmlns:p14="http://schemas.microsoft.com/office/powerpoint/2010/main" val="34730439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0"/>
            <a:ext cx="4953000" cy="792162"/>
          </a:xfrm>
        </p:spPr>
        <p:txBody>
          <a:bodyPr/>
          <a:lstStyle/>
          <a:p>
            <a:r>
              <a:rPr lang="en-US" dirty="0" smtClean="0"/>
              <a:t>6</a:t>
            </a:r>
            <a:r>
              <a:rPr lang="en-US" baseline="30000" dirty="0" smtClean="0"/>
              <a:t>th</a:t>
            </a:r>
            <a:r>
              <a:rPr lang="en-US" dirty="0" smtClean="0"/>
              <a:t> Grade</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762000"/>
            <a:ext cx="6705600" cy="2287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1981200" y="3049792"/>
            <a:ext cx="4953000" cy="7921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Eng. I</a:t>
            </a:r>
            <a:endParaRPr lang="en-US" dirty="0"/>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525" y="3942210"/>
            <a:ext cx="4610100" cy="2915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66986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Background Knowledge and Wide Reading</a:t>
            </a:r>
            <a:endParaRPr lang="en-US" dirty="0"/>
          </a:p>
        </p:txBody>
      </p:sp>
      <p:sp>
        <p:nvSpPr>
          <p:cNvPr id="3" name="Content Placeholder 2"/>
          <p:cNvSpPr>
            <a:spLocks noGrp="1"/>
          </p:cNvSpPr>
          <p:nvPr>
            <p:ph idx="1"/>
          </p:nvPr>
        </p:nvSpPr>
        <p:spPr/>
        <p:txBody>
          <a:bodyPr/>
          <a:lstStyle/>
          <a:p>
            <a:r>
              <a:rPr lang="en-US" dirty="0" smtClean="0"/>
              <a:t>Making Connections –</a:t>
            </a:r>
          </a:p>
          <a:p>
            <a:endParaRPr lang="en-US" dirty="0"/>
          </a:p>
          <a:p>
            <a:pPr marL="0" indent="0" algn="ctr">
              <a:buNone/>
            </a:pPr>
            <a:r>
              <a:rPr lang="en-US" sz="4400" dirty="0" smtClean="0">
                <a:solidFill>
                  <a:schemeClr val="accent2">
                    <a:lumMod val="75000"/>
                  </a:schemeClr>
                </a:solidFill>
              </a:rPr>
              <a:t>Students must make connections (thematic links, author analysis) across multiple texts of various genres.</a:t>
            </a:r>
          </a:p>
        </p:txBody>
      </p:sp>
    </p:spTree>
    <p:extLst>
      <p:ext uri="{BB962C8B-B14F-4D97-AF65-F5344CB8AC3E}">
        <p14:creationId xmlns:p14="http://schemas.microsoft.com/office/powerpoint/2010/main" val="20936870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5950" y="228600"/>
            <a:ext cx="8150225" cy="1001713"/>
          </a:xfrm>
        </p:spPr>
        <p:txBody>
          <a:bodyPr>
            <a:normAutofit fontScale="90000"/>
          </a:bodyPr>
          <a:lstStyle/>
          <a:p>
            <a:pPr algn="ctr" eaLnBrk="1" fontAlgn="auto" hangingPunct="1">
              <a:spcAft>
                <a:spcPts val="0"/>
              </a:spcAft>
              <a:defRPr/>
            </a:pPr>
            <a:r>
              <a:rPr lang="en-US" sz="4000" b="1" dirty="0" smtClean="0">
                <a:solidFill>
                  <a:schemeClr val="accent2">
                    <a:lumMod val="50000"/>
                  </a:schemeClr>
                </a:solidFill>
                <a:latin typeface="Arial" pitchFamily="34" charset="0"/>
                <a:cs typeface="Arial" pitchFamily="34" charset="0"/>
              </a:rPr>
              <a:t>What Students Have to Know for STAAR Reading—Some Specifics</a:t>
            </a:r>
          </a:p>
        </p:txBody>
      </p:sp>
      <p:sp>
        <p:nvSpPr>
          <p:cNvPr id="21508" name="Rectangle 3"/>
          <p:cNvSpPr>
            <a:spLocks noGrp="1" noChangeArrowheads="1"/>
          </p:cNvSpPr>
          <p:nvPr>
            <p:ph sz="quarter" idx="1"/>
          </p:nvPr>
        </p:nvSpPr>
        <p:spPr>
          <a:xfrm>
            <a:off x="219075" y="1512888"/>
            <a:ext cx="8474075" cy="4811712"/>
          </a:xfrm>
        </p:spPr>
        <p:txBody>
          <a:bodyPr>
            <a:normAutofit lnSpcReduction="10000"/>
          </a:bodyPr>
          <a:lstStyle/>
          <a:p>
            <a:pPr lvl="1" eaLnBrk="1" hangingPunct="1">
              <a:buFont typeface="Wingdings 2" pitchFamily="18" charset="2"/>
              <a:buNone/>
              <a:defRPr/>
            </a:pPr>
            <a:r>
              <a:rPr lang="en-US" sz="2800" b="1" dirty="0" smtClean="0">
                <a:solidFill>
                  <a:schemeClr val="accent2">
                    <a:lumMod val="50000"/>
                  </a:schemeClr>
                </a:solidFill>
                <a:latin typeface="Arial" pitchFamily="34" charset="0"/>
                <a:cs typeface="Arial" pitchFamily="34" charset="0"/>
              </a:rPr>
              <a:t>Connecting Selections</a:t>
            </a:r>
          </a:p>
          <a:p>
            <a:pPr lvl="1" eaLnBrk="1" hangingPunct="1">
              <a:buFont typeface="Wingdings 2" pitchFamily="18" charset="2"/>
              <a:buBlip>
                <a:blip r:embed="rId3"/>
              </a:buBlip>
              <a:defRPr/>
            </a:pPr>
            <a:r>
              <a:rPr lang="en-US" sz="2800" b="1" dirty="0" smtClean="0">
                <a:solidFill>
                  <a:schemeClr val="accent2">
                    <a:lumMod val="50000"/>
                  </a:schemeClr>
                </a:solidFill>
                <a:latin typeface="Arial" pitchFamily="34" charset="0"/>
                <a:cs typeface="Arial" pitchFamily="34" charset="0"/>
              </a:rPr>
              <a:t>What is one similarity or difference between the two selections or between the narrators/ speakers/characters/authors in the two selections?</a:t>
            </a:r>
          </a:p>
          <a:p>
            <a:pPr lvl="1" eaLnBrk="1" hangingPunct="1">
              <a:buFont typeface="Wingdings 2" pitchFamily="18" charset="2"/>
              <a:buBlip>
                <a:blip r:embed="rId3"/>
              </a:buBlip>
              <a:defRPr/>
            </a:pPr>
            <a:r>
              <a:rPr lang="en-US" sz="2800" b="1" dirty="0" smtClean="0">
                <a:solidFill>
                  <a:schemeClr val="accent2">
                    <a:lumMod val="50000"/>
                  </a:schemeClr>
                </a:solidFill>
                <a:latin typeface="Arial" pitchFamily="34" charset="0"/>
                <a:cs typeface="Arial" pitchFamily="34" charset="0"/>
              </a:rPr>
              <a:t>What is a theme or idea explored in both selections? Is the central message of the two selections the same?</a:t>
            </a:r>
          </a:p>
          <a:p>
            <a:pPr lvl="1" eaLnBrk="1" hangingPunct="1">
              <a:buFont typeface="Wingdings 2" pitchFamily="18" charset="2"/>
              <a:buBlip>
                <a:blip r:embed="rId3"/>
              </a:buBlip>
              <a:defRPr/>
            </a:pPr>
            <a:r>
              <a:rPr lang="en-US" sz="2800" b="1" dirty="0" smtClean="0">
                <a:solidFill>
                  <a:schemeClr val="accent2">
                    <a:lumMod val="50000"/>
                  </a:schemeClr>
                </a:solidFill>
                <a:latin typeface="Arial" pitchFamily="34" charset="0"/>
                <a:cs typeface="Arial" pitchFamily="34" charset="0"/>
              </a:rPr>
              <a:t>How does a particular quotation from one selection link/correspond thematically to a quotation from the other selection?</a:t>
            </a:r>
          </a:p>
          <a:p>
            <a:pPr lvl="1" eaLnBrk="1" hangingPunct="1">
              <a:buFont typeface="Wingdings 2" pitchFamily="18" charset="2"/>
              <a:buBlip>
                <a:blip r:embed="rId4"/>
              </a:buBlip>
              <a:defRPr/>
            </a:pPr>
            <a:endParaRPr lang="en-US" b="1" dirty="0" smtClean="0">
              <a:solidFill>
                <a:schemeClr val="accent2">
                  <a:lumMod val="50000"/>
                </a:schemeClr>
              </a:solidFill>
              <a:latin typeface="Arial" charset="0"/>
              <a:cs typeface="Arial" charset="0"/>
            </a:endParaRPr>
          </a:p>
          <a:p>
            <a:pPr marL="1225550" lvl="2" indent="-263525" eaLnBrk="1" hangingPunct="1">
              <a:buFont typeface="Wingdings" pitchFamily="2" charset="2"/>
              <a:buNone/>
              <a:defRPr/>
            </a:pPr>
            <a:endParaRPr lang="en-US" sz="2400" b="1" dirty="0" smtClean="0">
              <a:solidFill>
                <a:schemeClr val="accent2">
                  <a:lumMod val="50000"/>
                </a:schemeClr>
              </a:solidFill>
              <a:latin typeface="Arial" charset="0"/>
              <a:cs typeface="Arial" charset="0"/>
            </a:endParaRPr>
          </a:p>
          <a:p>
            <a:pPr marL="693738" lvl="2" indent="-300038" eaLnBrk="1" hangingPunct="1">
              <a:spcBef>
                <a:spcPts val="700"/>
              </a:spcBef>
              <a:buSzPct val="60000"/>
              <a:buFont typeface="Wingdings" pitchFamily="2" charset="2"/>
              <a:buBlip>
                <a:blip r:embed="rId3"/>
              </a:buBlip>
              <a:defRPr/>
            </a:pPr>
            <a:endParaRPr lang="en-US" b="1" dirty="0" smtClean="0">
              <a:solidFill>
                <a:schemeClr val="accent2">
                  <a:lumMod val="50000"/>
                </a:schemeClr>
              </a:solidFill>
              <a:latin typeface="Arial" charset="0"/>
              <a:cs typeface="Arial" charset="0"/>
            </a:endParaRPr>
          </a:p>
          <a:p>
            <a:pPr eaLnBrk="1" hangingPunct="1">
              <a:buFont typeface="Wingdings" pitchFamily="2" charset="2"/>
              <a:buBlip>
                <a:blip r:embed="rId5"/>
              </a:buBlip>
              <a:defRPr/>
            </a:pPr>
            <a:endParaRPr lang="en-US" sz="2600" b="1" dirty="0" smtClean="0">
              <a:solidFill>
                <a:srgbClr val="002060"/>
              </a:solidFill>
              <a:latin typeface="Arial" charset="0"/>
              <a:cs typeface="Arial" charset="0"/>
            </a:endParaRPr>
          </a:p>
          <a:p>
            <a:pPr lvl="1" eaLnBrk="1" hangingPunct="1">
              <a:buFont typeface="Wingdings 2" pitchFamily="18" charset="2"/>
              <a:buBlip>
                <a:blip r:embed="rId5"/>
              </a:buBlip>
              <a:defRPr/>
            </a:pPr>
            <a:endParaRPr lang="en-US" b="1" dirty="0" smtClean="0">
              <a:solidFill>
                <a:srgbClr val="002060"/>
              </a:solidFill>
              <a:latin typeface="Arial" charset="0"/>
              <a:cs typeface="Arial" charset="0"/>
            </a:endParaRPr>
          </a:p>
          <a:p>
            <a:pPr lvl="1" eaLnBrk="1" hangingPunct="1">
              <a:buFont typeface="Wingdings 2" pitchFamily="18" charset="2"/>
              <a:buBlip>
                <a:blip r:embed="rId5"/>
              </a:buBlip>
              <a:defRPr/>
            </a:pPr>
            <a:endParaRPr lang="en-US" b="1" dirty="0" smtClean="0">
              <a:solidFill>
                <a:srgbClr val="002060"/>
              </a:solidFill>
              <a:latin typeface="Arial" charset="0"/>
              <a:cs typeface="Arial" charset="0"/>
            </a:endParaRPr>
          </a:p>
          <a:p>
            <a:pPr eaLnBrk="1" hangingPunct="1">
              <a:buFont typeface="Wingdings" pitchFamily="2" charset="2"/>
              <a:buBlip>
                <a:blip r:embed="rId5"/>
              </a:buBlip>
              <a:defRPr/>
            </a:pPr>
            <a:endParaRPr lang="en-US" sz="2600" b="1" dirty="0" smtClean="0">
              <a:solidFill>
                <a:srgbClr val="002060"/>
              </a:solidFill>
              <a:latin typeface="Arial" charset="0"/>
              <a:cs typeface="Arial" charset="0"/>
            </a:endParaRPr>
          </a:p>
        </p:txBody>
      </p:sp>
      <p:sp>
        <p:nvSpPr>
          <p:cNvPr id="4" name="Slide Number Placeholder 3"/>
          <p:cNvSpPr>
            <a:spLocks noGrp="1"/>
          </p:cNvSpPr>
          <p:nvPr>
            <p:ph type="sldNum" sz="quarter" idx="12"/>
          </p:nvPr>
        </p:nvSpPr>
        <p:spPr/>
        <p:txBody>
          <a:bodyPr>
            <a:normAutofit/>
          </a:bodyPr>
          <a:lstStyle/>
          <a:p>
            <a:pPr>
              <a:defRPr/>
            </a:pPr>
            <a:fld id="{4F1F3797-DC09-4DA1-B67E-762113D3A316}" type="slidenum">
              <a:rPr lang="en-US"/>
              <a:pPr>
                <a:defRPr/>
              </a:pPr>
              <a:t>26</a:t>
            </a:fld>
            <a:endParaRPr lang="en-US" dirty="0"/>
          </a:p>
        </p:txBody>
      </p:sp>
    </p:spTree>
    <p:extLst>
      <p:ext uri="{BB962C8B-B14F-4D97-AF65-F5344CB8AC3E}">
        <p14:creationId xmlns:p14="http://schemas.microsoft.com/office/powerpoint/2010/main" val="26500911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a:t>
            </a:r>
            <a:endParaRPr lang="en-US" dirty="0"/>
          </a:p>
        </p:txBody>
      </p:sp>
      <p:sp>
        <p:nvSpPr>
          <p:cNvPr id="3" name="Content Placeholder 2"/>
          <p:cNvSpPr>
            <a:spLocks noGrp="1"/>
          </p:cNvSpPr>
          <p:nvPr>
            <p:ph idx="1"/>
          </p:nvPr>
        </p:nvSpPr>
        <p:spPr/>
        <p:txBody>
          <a:bodyPr/>
          <a:lstStyle/>
          <a:p>
            <a:r>
              <a:rPr lang="en-US" dirty="0" smtClean="0"/>
              <a:t>“The central or universal idea of a piece of fiction or the main idea of a nonfiction essay.</a:t>
            </a:r>
            <a:endParaRPr lang="en-US" b="1" dirty="0" smtClean="0"/>
          </a:p>
          <a:p>
            <a:r>
              <a:rPr lang="en-US" b="1" dirty="0" smtClean="0"/>
              <a:t>Infer</a:t>
            </a:r>
            <a:r>
              <a:rPr lang="en-US" dirty="0" smtClean="0"/>
              <a:t> the theme</a:t>
            </a:r>
            <a:endParaRPr lang="en-US" dirty="0"/>
          </a:p>
          <a:p>
            <a:pPr marL="0" indent="0" algn="ctr">
              <a:buNone/>
            </a:pPr>
            <a:endParaRPr lang="en-US" dirty="0" smtClean="0">
              <a:solidFill>
                <a:srgbClr val="FF0000"/>
              </a:solidFill>
            </a:endParaRPr>
          </a:p>
          <a:p>
            <a:pPr marL="0" indent="0">
              <a:buNone/>
            </a:pPr>
            <a:endParaRPr lang="en-US" b="1" dirty="0"/>
          </a:p>
        </p:txBody>
      </p:sp>
    </p:spTree>
    <p:extLst>
      <p:ext uri="{BB962C8B-B14F-4D97-AF65-F5344CB8AC3E}">
        <p14:creationId xmlns:p14="http://schemas.microsoft.com/office/powerpoint/2010/main" val="15207440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Themes</a:t>
            </a:r>
            <a:endParaRPr lang="en-US" dirty="0"/>
          </a:p>
        </p:txBody>
      </p:sp>
      <p:sp>
        <p:nvSpPr>
          <p:cNvPr id="3" name="Content Placeholder 2"/>
          <p:cNvSpPr>
            <a:spLocks noGrp="1"/>
          </p:cNvSpPr>
          <p:nvPr>
            <p:ph idx="1"/>
          </p:nvPr>
        </p:nvSpPr>
        <p:spPr/>
        <p:txBody>
          <a:bodyPr/>
          <a:lstStyle/>
          <a:p>
            <a:pPr marL="0" indent="0" algn="ctr">
              <a:buNone/>
            </a:pPr>
            <a:r>
              <a:rPr lang="en-US" dirty="0" smtClean="0">
                <a:solidFill>
                  <a:schemeClr val="accent2"/>
                </a:solidFill>
              </a:rPr>
              <a:t>Journeys </a:t>
            </a:r>
            <a:r>
              <a:rPr lang="en-US" dirty="0">
                <a:solidFill>
                  <a:schemeClr val="accent2"/>
                </a:solidFill>
              </a:rPr>
              <a:t>(character progression from one place or stage to another</a:t>
            </a:r>
            <a:r>
              <a:rPr lang="en-US" dirty="0" smtClean="0">
                <a:solidFill>
                  <a:schemeClr val="accent2"/>
                </a:solidFill>
              </a:rPr>
              <a:t>)</a:t>
            </a:r>
          </a:p>
          <a:p>
            <a:pPr marL="0" indent="0" algn="ctr">
              <a:buNone/>
            </a:pPr>
            <a:r>
              <a:rPr lang="en-US" dirty="0" smtClean="0">
                <a:solidFill>
                  <a:schemeClr val="accent2"/>
                </a:solidFill>
              </a:rPr>
              <a:t>Teen Angst Leading to Self-Actualization (Identity)</a:t>
            </a:r>
          </a:p>
          <a:p>
            <a:pPr marL="0" indent="0" algn="ctr">
              <a:buNone/>
            </a:pPr>
            <a:r>
              <a:rPr lang="en-US" dirty="0" smtClean="0">
                <a:solidFill>
                  <a:schemeClr val="accent2"/>
                </a:solidFill>
              </a:rPr>
              <a:t>Family Relationships</a:t>
            </a:r>
          </a:p>
          <a:p>
            <a:pPr marL="0" indent="0" algn="ctr">
              <a:buNone/>
            </a:pPr>
            <a:r>
              <a:rPr lang="en-US" dirty="0" smtClean="0">
                <a:solidFill>
                  <a:schemeClr val="accent2"/>
                </a:solidFill>
              </a:rPr>
              <a:t>Romantic Relationship</a:t>
            </a:r>
          </a:p>
          <a:p>
            <a:pPr marL="0" indent="0" algn="ctr">
              <a:buNone/>
            </a:pPr>
            <a:r>
              <a:rPr lang="en-US" dirty="0" smtClean="0">
                <a:solidFill>
                  <a:schemeClr val="accent2"/>
                </a:solidFill>
              </a:rPr>
              <a:t>Diversity</a:t>
            </a:r>
          </a:p>
          <a:p>
            <a:pPr marL="0" indent="0" algn="ctr">
              <a:buNone/>
            </a:pPr>
            <a:r>
              <a:rPr lang="en-US" dirty="0" smtClean="0">
                <a:solidFill>
                  <a:schemeClr val="accent2"/>
                </a:solidFill>
              </a:rPr>
              <a:t>Dealing with Loss</a:t>
            </a:r>
            <a:endParaRPr lang="en-US" dirty="0">
              <a:solidFill>
                <a:schemeClr val="accent2"/>
              </a:solidFill>
            </a:endParaRPr>
          </a:p>
          <a:p>
            <a:endParaRPr lang="en-US" dirty="0">
              <a:solidFill>
                <a:schemeClr val="accent2"/>
              </a:solidFill>
            </a:endParaRPr>
          </a:p>
        </p:txBody>
      </p:sp>
    </p:spTree>
    <p:extLst>
      <p:ext uri="{BB962C8B-B14F-4D97-AF65-F5344CB8AC3E}">
        <p14:creationId xmlns:p14="http://schemas.microsoft.com/office/powerpoint/2010/main" val="6078952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 Sets</a:t>
            </a:r>
            <a:endParaRPr lang="en-US" dirty="0"/>
          </a:p>
        </p:txBody>
      </p:sp>
      <p:sp>
        <p:nvSpPr>
          <p:cNvPr id="3" name="Content Placeholder 2"/>
          <p:cNvSpPr>
            <a:spLocks noGrp="1"/>
          </p:cNvSpPr>
          <p:nvPr>
            <p:ph idx="1"/>
          </p:nvPr>
        </p:nvSpPr>
        <p:spPr>
          <a:xfrm>
            <a:off x="457200" y="1371600"/>
            <a:ext cx="8229600" cy="4724400"/>
          </a:xfrm>
        </p:spPr>
        <p:txBody>
          <a:bodyPr/>
          <a:lstStyle/>
          <a:p>
            <a:r>
              <a:rPr lang="en-US" dirty="0" smtClean="0"/>
              <a:t>Text Sets are collections of books grouped around a similar topic, theme, genre, or author. </a:t>
            </a:r>
          </a:p>
          <a:p>
            <a:endParaRPr lang="en-US" dirty="0"/>
          </a:p>
          <a:p>
            <a:r>
              <a:rPr lang="en-US" dirty="0" smtClean="0"/>
              <a:t>Text sets allow readers to organize responses in a way that helps them notice patterns, make literary connections, and develop insights across books.</a:t>
            </a:r>
            <a:endParaRPr lang="en-US" dirty="0"/>
          </a:p>
        </p:txBody>
      </p:sp>
    </p:spTree>
    <p:extLst>
      <p:ext uri="{BB962C8B-B14F-4D97-AF65-F5344CB8AC3E}">
        <p14:creationId xmlns:p14="http://schemas.microsoft.com/office/powerpoint/2010/main" val="2517297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STAAR Overview</a:t>
            </a:r>
            <a:endParaRPr lang="en-US" dirty="0"/>
          </a:p>
        </p:txBody>
      </p:sp>
      <p:sp>
        <p:nvSpPr>
          <p:cNvPr id="3" name="Text Placeholder 2"/>
          <p:cNvSpPr>
            <a:spLocks noGrp="1"/>
          </p:cNvSpPr>
          <p:nvPr>
            <p:ph type="body" idx="1"/>
          </p:nvPr>
        </p:nvSpPr>
        <p:spPr/>
        <p:txBody>
          <a:bodyPr/>
          <a:lstStyle/>
          <a:p>
            <a:r>
              <a:rPr lang="en-US" dirty="0" smtClean="0"/>
              <a:t>What is tested and how</a:t>
            </a:r>
            <a:endParaRPr lang="en-US" dirty="0"/>
          </a:p>
        </p:txBody>
      </p:sp>
      <p:pic>
        <p:nvPicPr>
          <p:cNvPr id="4" name="Picture 3" descr="esc12bwlogo_transparent.png"/>
          <p:cNvPicPr>
            <a:picLocks noChangeAspect="1"/>
          </p:cNvPicPr>
          <p:nvPr/>
        </p:nvPicPr>
        <p:blipFill>
          <a:blip r:embed="rId2" cstate="print"/>
          <a:stretch>
            <a:fillRect/>
          </a:stretch>
        </p:blipFill>
        <p:spPr>
          <a:xfrm>
            <a:off x="457200" y="533400"/>
            <a:ext cx="1752600" cy="851261"/>
          </a:xfrm>
          <a:prstGeom prst="rect">
            <a:avLst/>
          </a:prstGeom>
        </p:spPr>
      </p:pic>
    </p:spTree>
    <p:extLst>
      <p:ext uri="{BB962C8B-B14F-4D97-AF65-F5344CB8AC3E}">
        <p14:creationId xmlns:p14="http://schemas.microsoft.com/office/powerpoint/2010/main" val="29370887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Positives</a:t>
            </a:r>
            <a:endParaRPr lang="en-US" dirty="0"/>
          </a:p>
        </p:txBody>
      </p:sp>
      <p:sp>
        <p:nvSpPr>
          <p:cNvPr id="3" name="Content Placeholder 2"/>
          <p:cNvSpPr>
            <a:spLocks noGrp="1"/>
          </p:cNvSpPr>
          <p:nvPr>
            <p:ph idx="1"/>
          </p:nvPr>
        </p:nvSpPr>
        <p:spPr>
          <a:xfrm>
            <a:off x="457200" y="1295400"/>
            <a:ext cx="8229600" cy="4724400"/>
          </a:xfrm>
        </p:spPr>
        <p:txBody>
          <a:bodyPr>
            <a:normAutofit/>
          </a:bodyPr>
          <a:lstStyle/>
          <a:p>
            <a:pPr>
              <a:lnSpc>
                <a:spcPct val="150000"/>
              </a:lnSpc>
            </a:pPr>
            <a:r>
              <a:rPr lang="en-US" dirty="0" smtClean="0"/>
              <a:t>Range of reading levels</a:t>
            </a:r>
          </a:p>
          <a:p>
            <a:pPr>
              <a:lnSpc>
                <a:spcPct val="150000"/>
              </a:lnSpc>
            </a:pPr>
            <a:r>
              <a:rPr lang="en-US" dirty="0" smtClean="0"/>
              <a:t>Achievement often increases</a:t>
            </a:r>
          </a:p>
          <a:p>
            <a:pPr>
              <a:lnSpc>
                <a:spcPct val="150000"/>
              </a:lnSpc>
            </a:pPr>
            <a:r>
              <a:rPr lang="en-US" dirty="0" smtClean="0"/>
              <a:t>Students engage with the importance, relevance, and credibility of the text</a:t>
            </a:r>
          </a:p>
          <a:p>
            <a:pPr>
              <a:lnSpc>
                <a:spcPct val="150000"/>
              </a:lnSpc>
            </a:pPr>
            <a:r>
              <a:rPr lang="en-US" dirty="0" smtClean="0"/>
              <a:t>Reinforcing vocabulary</a:t>
            </a:r>
          </a:p>
          <a:p>
            <a:pPr>
              <a:lnSpc>
                <a:spcPct val="150000"/>
              </a:lnSpc>
            </a:pPr>
            <a:r>
              <a:rPr lang="en-US" dirty="0" smtClean="0"/>
              <a:t>Concept development</a:t>
            </a:r>
            <a:endParaRPr lang="en-US" dirty="0"/>
          </a:p>
        </p:txBody>
      </p:sp>
    </p:spTree>
    <p:extLst>
      <p:ext uri="{BB962C8B-B14F-4D97-AF65-F5344CB8AC3E}">
        <p14:creationId xmlns:p14="http://schemas.microsoft.com/office/powerpoint/2010/main" val="41824430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a:xfrm>
            <a:off x="457200" y="1295400"/>
            <a:ext cx="8229600" cy="4876800"/>
          </a:xfrm>
        </p:spPr>
        <p:txBody>
          <a:bodyPr/>
          <a:lstStyle/>
          <a:p>
            <a:r>
              <a:rPr lang="en-US" dirty="0" smtClean="0"/>
              <a:t>Theme: Prejudice</a:t>
            </a:r>
          </a:p>
          <a:p>
            <a:r>
              <a:rPr lang="en-US" dirty="0" smtClean="0"/>
              <a:t>Short Film: </a:t>
            </a:r>
            <a:r>
              <a:rPr lang="en-US" dirty="0" smtClean="0">
                <a:hlinkClick r:id="rId2"/>
              </a:rPr>
              <a:t>For the Birds</a:t>
            </a:r>
            <a:endParaRPr lang="en-US" dirty="0" smtClean="0"/>
          </a:p>
          <a:p>
            <a:r>
              <a:rPr lang="en-US" dirty="0" smtClean="0"/>
              <a:t>Fictional Novels: </a:t>
            </a:r>
            <a:r>
              <a:rPr lang="en-US" sz="2800" dirty="0" smtClean="0"/>
              <a:t>The Outsiders, Under a Red Sky, American Born Chinese, The Watsons Go to Birmingham</a:t>
            </a:r>
          </a:p>
          <a:p>
            <a:r>
              <a:rPr lang="en-US" dirty="0" smtClean="0"/>
              <a:t>Picture Books: </a:t>
            </a:r>
            <a:r>
              <a:rPr lang="en-US" sz="2800" dirty="0" smtClean="0"/>
              <a:t>The </a:t>
            </a:r>
            <a:r>
              <a:rPr lang="en-US" sz="2800" dirty="0" err="1" smtClean="0"/>
              <a:t>Sneeches</a:t>
            </a:r>
            <a:r>
              <a:rPr lang="en-US" sz="2800" dirty="0" smtClean="0"/>
              <a:t>, The Other Side, Baseball Saved Us</a:t>
            </a:r>
          </a:p>
          <a:p>
            <a:r>
              <a:rPr lang="en-US" dirty="0" smtClean="0"/>
              <a:t>Nonfiction: </a:t>
            </a:r>
            <a:r>
              <a:rPr lang="en-US" dirty="0" smtClean="0">
                <a:hlinkClick r:id="rId3"/>
              </a:rPr>
              <a:t>Jeremy Lin</a:t>
            </a:r>
            <a:endParaRPr lang="en-US" dirty="0"/>
          </a:p>
          <a:p>
            <a:r>
              <a:rPr lang="en-US" dirty="0" smtClean="0"/>
              <a:t>Poem: </a:t>
            </a:r>
            <a:r>
              <a:rPr lang="en-US" dirty="0" smtClean="0">
                <a:hlinkClick r:id="rId4"/>
              </a:rPr>
              <a:t>It’s a Disease by </a:t>
            </a:r>
            <a:r>
              <a:rPr lang="en-US" dirty="0" err="1" smtClean="0">
                <a:hlinkClick r:id="rId4"/>
              </a:rPr>
              <a:t>Niru</a:t>
            </a:r>
            <a:r>
              <a:rPr lang="en-US" dirty="0" smtClean="0">
                <a:hlinkClick r:id="rId4"/>
              </a:rPr>
              <a:t> Raj</a:t>
            </a:r>
            <a:endParaRPr lang="en-US" dirty="0"/>
          </a:p>
        </p:txBody>
      </p:sp>
    </p:spTree>
    <p:extLst>
      <p:ext uri="{BB962C8B-B14F-4D97-AF65-F5344CB8AC3E}">
        <p14:creationId xmlns:p14="http://schemas.microsoft.com/office/powerpoint/2010/main" val="19727838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838200"/>
            <a:ext cx="8267700" cy="2891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571500" y="167640"/>
            <a:ext cx="8229600" cy="74676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7</a:t>
            </a:r>
            <a:r>
              <a:rPr lang="en-US" baseline="30000" dirty="0" smtClean="0"/>
              <a:t>th</a:t>
            </a:r>
            <a:r>
              <a:rPr lang="en-US" dirty="0" smtClean="0"/>
              <a:t> Grade</a:t>
            </a:r>
            <a:endParaRPr lang="en-US" dirty="0"/>
          </a:p>
        </p:txBody>
      </p:sp>
      <p:sp>
        <p:nvSpPr>
          <p:cNvPr id="2" name="Title 1"/>
          <p:cNvSpPr>
            <a:spLocks noGrp="1"/>
          </p:cNvSpPr>
          <p:nvPr>
            <p:ph type="title"/>
          </p:nvPr>
        </p:nvSpPr>
        <p:spPr>
          <a:xfrm>
            <a:off x="571500" y="3505200"/>
            <a:ext cx="8229600" cy="762000"/>
          </a:xfrm>
        </p:spPr>
        <p:txBody>
          <a:bodyPr/>
          <a:lstStyle/>
          <a:p>
            <a:r>
              <a:rPr lang="en-US" dirty="0" smtClean="0"/>
              <a:t>ENG II</a:t>
            </a:r>
            <a:endParaRPr lang="en-US"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 y="4208145"/>
            <a:ext cx="7867650"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61215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Secondary Writing</a:t>
            </a:r>
            <a:endParaRPr lang="en-US" dirty="0"/>
          </a:p>
        </p:txBody>
      </p:sp>
      <p:sp>
        <p:nvSpPr>
          <p:cNvPr id="3" name="Subtitle 2"/>
          <p:cNvSpPr>
            <a:spLocks noGrp="1"/>
          </p:cNvSpPr>
          <p:nvPr>
            <p:ph type="subTitle" idx="1"/>
          </p:nvPr>
        </p:nvSpPr>
        <p:spPr/>
        <p:txBody>
          <a:bodyPr/>
          <a:lstStyle/>
          <a:p>
            <a:r>
              <a:rPr lang="en-US" dirty="0" smtClean="0"/>
              <a:t>Lisa Monthie</a:t>
            </a:r>
            <a:endParaRPr lang="en-US" dirty="0"/>
          </a:p>
          <a:p>
            <a:endParaRPr lang="en-US" dirty="0"/>
          </a:p>
          <a:p>
            <a:endParaRPr lang="en-US" dirty="0"/>
          </a:p>
        </p:txBody>
      </p:sp>
    </p:spTree>
    <p:extLst>
      <p:ext uri="{BB962C8B-B14F-4D97-AF65-F5344CB8AC3E}">
        <p14:creationId xmlns:p14="http://schemas.microsoft.com/office/powerpoint/2010/main" val="35445914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600" y="1143000"/>
            <a:ext cx="2362200" cy="1143000"/>
          </a:xfrm>
        </p:spPr>
        <p:txBody>
          <a:bodyPr>
            <a:normAutofit/>
          </a:bodyPr>
          <a:lstStyle/>
          <a:p>
            <a:r>
              <a:rPr lang="en-US" sz="2800" dirty="0" smtClean="0"/>
              <a:t>New Blueprint</a:t>
            </a:r>
            <a:endParaRPr lang="en-US" sz="2800"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6324600" cy="6552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43766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2775" y="228600"/>
            <a:ext cx="8153400" cy="990600"/>
          </a:xfrm>
        </p:spPr>
        <p:txBody>
          <a:bodyPr>
            <a:normAutofit/>
          </a:bodyPr>
          <a:lstStyle/>
          <a:p>
            <a:pPr algn="ctr" eaLnBrk="1" fontAlgn="auto" hangingPunct="1">
              <a:spcAft>
                <a:spcPts val="0"/>
              </a:spcAft>
              <a:defRPr/>
            </a:pPr>
            <a:r>
              <a:rPr lang="en-US" sz="3500" b="1" dirty="0" smtClean="0">
                <a:solidFill>
                  <a:schemeClr val="accent2">
                    <a:lumMod val="50000"/>
                  </a:schemeClr>
                </a:solidFill>
                <a:latin typeface="Arial" pitchFamily="34" charset="0"/>
                <a:cs typeface="Arial" pitchFamily="34" charset="0"/>
              </a:rPr>
              <a:t>Expository and Persuasive Writing</a:t>
            </a:r>
          </a:p>
        </p:txBody>
      </p:sp>
      <p:sp>
        <p:nvSpPr>
          <p:cNvPr id="17412" name="Rectangle 3"/>
          <p:cNvSpPr>
            <a:spLocks noGrp="1" noChangeArrowheads="1"/>
          </p:cNvSpPr>
          <p:nvPr>
            <p:ph sz="quarter" idx="1"/>
          </p:nvPr>
        </p:nvSpPr>
        <p:spPr>
          <a:xfrm>
            <a:off x="914400" y="1219200"/>
            <a:ext cx="7781925" cy="5022850"/>
          </a:xfrm>
        </p:spPr>
        <p:txBody>
          <a:bodyPr/>
          <a:lstStyle/>
          <a:p>
            <a:pPr eaLnBrk="1" hangingPunct="1">
              <a:buFont typeface="Wingdings" pitchFamily="2" charset="2"/>
              <a:buBlip>
                <a:blip r:embed="rId3"/>
              </a:buBlip>
              <a:defRPr/>
            </a:pPr>
            <a:r>
              <a:rPr lang="en-US" sz="2600" b="1" dirty="0" smtClean="0">
                <a:solidFill>
                  <a:schemeClr val="accent2">
                    <a:lumMod val="50000"/>
                  </a:schemeClr>
                </a:solidFill>
                <a:latin typeface="Arial" pitchFamily="34" charset="0"/>
                <a:cs typeface="Arial" pitchFamily="34" charset="0"/>
              </a:rPr>
              <a:t>Prompts focus on issues/questions that don’t require students to bring particular background knowledge or facts to the table in order to write a good essay</a:t>
            </a:r>
          </a:p>
          <a:p>
            <a:pPr eaLnBrk="1" hangingPunct="1">
              <a:buFont typeface="Wingdings" pitchFamily="2" charset="2"/>
              <a:buBlip>
                <a:blip r:embed="rId3"/>
              </a:buBlip>
              <a:defRPr/>
            </a:pPr>
            <a:r>
              <a:rPr lang="en-US" sz="2600" b="1" dirty="0" smtClean="0">
                <a:solidFill>
                  <a:schemeClr val="accent2">
                    <a:lumMod val="50000"/>
                  </a:schemeClr>
                </a:solidFill>
                <a:latin typeface="Arial" charset="0"/>
                <a:cs typeface="Arial" charset="0"/>
              </a:rPr>
              <a:t>The expository task requires students to clearly explain what they think about something</a:t>
            </a:r>
          </a:p>
          <a:p>
            <a:pPr eaLnBrk="1" hangingPunct="1">
              <a:buFont typeface="Wingdings" pitchFamily="2" charset="2"/>
              <a:buBlip>
                <a:blip r:embed="rId3"/>
              </a:buBlip>
              <a:defRPr/>
            </a:pPr>
            <a:r>
              <a:rPr lang="en-US" sz="2600" b="1" dirty="0" smtClean="0">
                <a:solidFill>
                  <a:schemeClr val="accent2">
                    <a:lumMod val="50000"/>
                  </a:schemeClr>
                </a:solidFill>
                <a:latin typeface="Arial" charset="0"/>
                <a:cs typeface="Arial" charset="0"/>
              </a:rPr>
              <a:t>The persuasive task requires students to take a position and present a consistent, sustained argument that supports it</a:t>
            </a:r>
          </a:p>
          <a:p>
            <a:pPr eaLnBrk="1" hangingPunct="1">
              <a:buFont typeface="Wingdings" pitchFamily="2" charset="2"/>
              <a:buNone/>
              <a:defRPr/>
            </a:pPr>
            <a:r>
              <a:rPr lang="en-US" sz="2800" b="1" dirty="0" smtClean="0">
                <a:latin typeface="Arial" charset="0"/>
                <a:cs typeface="Arial" charset="0"/>
              </a:rPr>
              <a:t>Clear Explanation vs. Compelling Argument</a:t>
            </a:r>
          </a:p>
          <a:p>
            <a:pPr eaLnBrk="1" hangingPunct="1">
              <a:buFont typeface="Wingdings" pitchFamily="2" charset="2"/>
              <a:buNone/>
              <a:defRPr/>
            </a:pPr>
            <a:endParaRPr lang="en-US" sz="2600" b="1" dirty="0" smtClean="0">
              <a:solidFill>
                <a:srgbClr val="002060"/>
              </a:solidFill>
              <a:latin typeface="Arial" charset="0"/>
              <a:cs typeface="Arial" charset="0"/>
            </a:endParaRPr>
          </a:p>
          <a:p>
            <a:pPr eaLnBrk="1" hangingPunct="1">
              <a:buFont typeface="Wingdings" pitchFamily="2" charset="2"/>
              <a:buBlip>
                <a:blip r:embed="rId3"/>
              </a:buBlip>
              <a:defRPr/>
            </a:pPr>
            <a:endParaRPr lang="en-US" sz="2600" b="1" dirty="0" smtClean="0">
              <a:solidFill>
                <a:srgbClr val="002060"/>
              </a:solidFill>
              <a:latin typeface="Arial" charset="0"/>
              <a:cs typeface="Arial" charset="0"/>
            </a:endParaRPr>
          </a:p>
          <a:p>
            <a:pPr eaLnBrk="1" hangingPunct="1">
              <a:buFont typeface="Wingdings" pitchFamily="2" charset="2"/>
              <a:buBlip>
                <a:blip r:embed="rId3"/>
              </a:buBlip>
              <a:defRPr/>
            </a:pPr>
            <a:endParaRPr lang="en-US" sz="2600" b="1" dirty="0" smtClean="0">
              <a:solidFill>
                <a:srgbClr val="002060"/>
              </a:solidFill>
              <a:latin typeface="Arial" charset="0"/>
              <a:cs typeface="Arial" charset="0"/>
            </a:endParaRPr>
          </a:p>
        </p:txBody>
      </p:sp>
      <p:sp>
        <p:nvSpPr>
          <p:cNvPr id="4" name="Slide Number Placeholder 3"/>
          <p:cNvSpPr>
            <a:spLocks noGrp="1"/>
          </p:cNvSpPr>
          <p:nvPr>
            <p:ph type="sldNum" sz="quarter" idx="12"/>
          </p:nvPr>
        </p:nvSpPr>
        <p:spPr/>
        <p:txBody>
          <a:bodyPr>
            <a:normAutofit/>
          </a:bodyPr>
          <a:lstStyle/>
          <a:p>
            <a:pPr>
              <a:defRPr/>
            </a:pPr>
            <a:fld id="{1870FB4A-427E-4B6E-8D65-F9FCEAC88E6E}" type="slidenum">
              <a:rPr lang="en-US"/>
              <a:pPr>
                <a:defRPr/>
              </a:pPr>
              <a:t>35</a:t>
            </a:fld>
            <a:endParaRPr lang="en-US" dirty="0"/>
          </a:p>
        </p:txBody>
      </p:sp>
    </p:spTree>
    <p:extLst>
      <p:ext uri="{BB962C8B-B14F-4D97-AF65-F5344CB8AC3E}">
        <p14:creationId xmlns:p14="http://schemas.microsoft.com/office/powerpoint/2010/main" val="6822874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2775" y="228600"/>
            <a:ext cx="8153400" cy="990600"/>
          </a:xfrm>
        </p:spPr>
        <p:txBody>
          <a:bodyPr>
            <a:normAutofit/>
          </a:bodyPr>
          <a:lstStyle/>
          <a:p>
            <a:pPr algn="ctr" eaLnBrk="1" fontAlgn="auto" hangingPunct="1">
              <a:spcAft>
                <a:spcPts val="0"/>
              </a:spcAft>
              <a:defRPr/>
            </a:pPr>
            <a:r>
              <a:rPr lang="en-US" sz="3500" b="1" dirty="0" smtClean="0">
                <a:solidFill>
                  <a:schemeClr val="accent2">
                    <a:lumMod val="50000"/>
                  </a:schemeClr>
                </a:solidFill>
                <a:latin typeface="Arial" pitchFamily="34" charset="0"/>
                <a:cs typeface="Arial" pitchFamily="34" charset="0"/>
              </a:rPr>
              <a:t>Expository and Persuasive Writing</a:t>
            </a:r>
          </a:p>
        </p:txBody>
      </p:sp>
      <p:sp>
        <p:nvSpPr>
          <p:cNvPr id="17412" name="Rectangle 3"/>
          <p:cNvSpPr>
            <a:spLocks noGrp="1" noChangeArrowheads="1"/>
          </p:cNvSpPr>
          <p:nvPr>
            <p:ph sz="quarter" idx="1"/>
          </p:nvPr>
        </p:nvSpPr>
        <p:spPr>
          <a:xfrm>
            <a:off x="838200" y="1295400"/>
            <a:ext cx="7781925" cy="5022850"/>
          </a:xfrm>
        </p:spPr>
        <p:txBody>
          <a:bodyPr/>
          <a:lstStyle/>
          <a:p>
            <a:pPr eaLnBrk="1" hangingPunct="1">
              <a:buFont typeface="Wingdings" pitchFamily="2" charset="2"/>
              <a:buBlip>
                <a:blip r:embed="rId3"/>
              </a:buBlip>
              <a:defRPr/>
            </a:pPr>
            <a:r>
              <a:rPr lang="en-US" sz="2500" b="1" dirty="0" smtClean="0">
                <a:solidFill>
                  <a:schemeClr val="accent2">
                    <a:lumMod val="50000"/>
                  </a:schemeClr>
                </a:solidFill>
                <a:latin typeface="Arial" charset="0"/>
                <a:cs typeface="Arial" charset="0"/>
              </a:rPr>
              <a:t>Audience awareness</a:t>
            </a:r>
          </a:p>
          <a:p>
            <a:pPr lvl="1" eaLnBrk="1" hangingPunct="1">
              <a:buFont typeface="Wingdings" pitchFamily="2" charset="2"/>
              <a:buBlip>
                <a:blip r:embed="rId4"/>
              </a:buBlip>
              <a:defRPr/>
            </a:pPr>
            <a:r>
              <a:rPr lang="en-US" sz="2500" b="1" dirty="0" smtClean="0">
                <a:solidFill>
                  <a:schemeClr val="accent2">
                    <a:lumMod val="50000"/>
                  </a:schemeClr>
                </a:solidFill>
                <a:latin typeface="Arial" charset="0"/>
                <a:cs typeface="Arial" charset="0"/>
              </a:rPr>
              <a:t>Expository—the student is NOT </a:t>
            </a:r>
            <a:r>
              <a:rPr lang="en-US" sz="2500" b="1" dirty="0" smtClean="0">
                <a:solidFill>
                  <a:schemeClr val="accent2">
                    <a:lumMod val="50000"/>
                  </a:schemeClr>
                </a:solidFill>
                <a:latin typeface="Arial" pitchFamily="34" charset="0"/>
                <a:cs typeface="Arial" pitchFamily="34" charset="0"/>
              </a:rPr>
              <a:t>TRYING to convince the reader to think a certain way or to accept a single viewpoint as valid</a:t>
            </a:r>
          </a:p>
          <a:p>
            <a:pPr lvl="1" eaLnBrk="1" hangingPunct="1">
              <a:buFont typeface="Wingdings" pitchFamily="2" charset="2"/>
              <a:buBlip>
                <a:blip r:embed="rId4"/>
              </a:buBlip>
              <a:defRPr/>
            </a:pPr>
            <a:r>
              <a:rPr lang="en-US" sz="2500" b="1" dirty="0" smtClean="0">
                <a:solidFill>
                  <a:schemeClr val="accent2">
                    <a:lumMod val="50000"/>
                  </a:schemeClr>
                </a:solidFill>
                <a:latin typeface="Arial" pitchFamily="34" charset="0"/>
                <a:cs typeface="Arial" pitchFamily="34" charset="0"/>
              </a:rPr>
              <a:t>Persuasive—the student is TRYING to convince the reader to think a certain way or to accept a single viewpoint as valid</a:t>
            </a:r>
            <a:endParaRPr lang="en-US" sz="2500" b="1" dirty="0" smtClean="0">
              <a:solidFill>
                <a:srgbClr val="002060"/>
              </a:solidFill>
              <a:latin typeface="Arial" charset="0"/>
              <a:cs typeface="Arial" charset="0"/>
            </a:endParaRPr>
          </a:p>
          <a:p>
            <a:pPr eaLnBrk="1" hangingPunct="1">
              <a:buFont typeface="Wingdings" pitchFamily="2" charset="2"/>
              <a:buBlip>
                <a:blip r:embed="rId4"/>
              </a:buBlip>
              <a:defRPr/>
            </a:pPr>
            <a:r>
              <a:rPr lang="en-US" sz="2500" b="1" dirty="0" smtClean="0">
                <a:solidFill>
                  <a:schemeClr val="accent2">
                    <a:lumMod val="50000"/>
                  </a:schemeClr>
                </a:solidFill>
                <a:latin typeface="Arial" charset="0"/>
                <a:cs typeface="Arial" charset="0"/>
              </a:rPr>
              <a:t>Students may use 1</a:t>
            </a:r>
            <a:r>
              <a:rPr lang="en-US" sz="2500" b="1" baseline="30000" dirty="0" smtClean="0">
                <a:solidFill>
                  <a:schemeClr val="accent2">
                    <a:lumMod val="50000"/>
                  </a:schemeClr>
                </a:solidFill>
                <a:latin typeface="Arial" charset="0"/>
                <a:cs typeface="Arial" charset="0"/>
              </a:rPr>
              <a:t>st</a:t>
            </a:r>
            <a:r>
              <a:rPr lang="en-US" sz="2500" b="1" dirty="0" smtClean="0">
                <a:solidFill>
                  <a:schemeClr val="accent2">
                    <a:lumMod val="50000"/>
                  </a:schemeClr>
                </a:solidFill>
                <a:latin typeface="Arial" charset="0"/>
                <a:cs typeface="Arial" charset="0"/>
              </a:rPr>
              <a:t> or 3</a:t>
            </a:r>
            <a:r>
              <a:rPr lang="en-US" sz="2500" b="1" baseline="30000" dirty="0" smtClean="0">
                <a:solidFill>
                  <a:schemeClr val="accent2">
                    <a:lumMod val="50000"/>
                  </a:schemeClr>
                </a:solidFill>
                <a:latin typeface="Arial" charset="0"/>
                <a:cs typeface="Arial" charset="0"/>
              </a:rPr>
              <a:t>rd</a:t>
            </a:r>
            <a:r>
              <a:rPr lang="en-US" sz="2500" b="1" dirty="0" smtClean="0">
                <a:solidFill>
                  <a:schemeClr val="accent2">
                    <a:lumMod val="50000"/>
                  </a:schemeClr>
                </a:solidFill>
                <a:latin typeface="Arial" charset="0"/>
                <a:cs typeface="Arial" charset="0"/>
              </a:rPr>
              <a:t> person (though better to stay away from “one”); remember that prompts are written to elicit an explanatory or persuasive response that reflects students’ own thinking about their lives and the world</a:t>
            </a:r>
            <a:endParaRPr lang="en-US" sz="2500" b="1" dirty="0" smtClean="0">
              <a:solidFill>
                <a:srgbClr val="002060"/>
              </a:solidFill>
              <a:latin typeface="Arial" charset="0"/>
              <a:cs typeface="Arial" charset="0"/>
            </a:endParaRPr>
          </a:p>
          <a:p>
            <a:pPr eaLnBrk="1" hangingPunct="1">
              <a:buFont typeface="Wingdings" pitchFamily="2" charset="2"/>
              <a:buBlip>
                <a:blip r:embed="rId4"/>
              </a:buBlip>
              <a:defRPr/>
            </a:pPr>
            <a:endParaRPr lang="en-US" sz="2600" b="1" dirty="0" smtClean="0">
              <a:solidFill>
                <a:srgbClr val="002060"/>
              </a:solidFill>
              <a:latin typeface="Arial" charset="0"/>
              <a:cs typeface="Arial" charset="0"/>
            </a:endParaRPr>
          </a:p>
        </p:txBody>
      </p:sp>
      <p:sp>
        <p:nvSpPr>
          <p:cNvPr id="4" name="Slide Number Placeholder 3"/>
          <p:cNvSpPr>
            <a:spLocks noGrp="1"/>
          </p:cNvSpPr>
          <p:nvPr>
            <p:ph type="sldNum" sz="quarter" idx="12"/>
          </p:nvPr>
        </p:nvSpPr>
        <p:spPr/>
        <p:txBody>
          <a:bodyPr>
            <a:normAutofit/>
          </a:bodyPr>
          <a:lstStyle/>
          <a:p>
            <a:pPr>
              <a:defRPr/>
            </a:pPr>
            <a:fld id="{D7DB292B-E2AB-4A43-97D5-ED591A5BCA1D}" type="slidenum">
              <a:rPr lang="en-US"/>
              <a:pPr>
                <a:defRPr/>
              </a:pPr>
              <a:t>36</a:t>
            </a:fld>
            <a:endParaRPr lang="en-US" dirty="0"/>
          </a:p>
        </p:txBody>
      </p:sp>
    </p:spTree>
    <p:extLst>
      <p:ext uri="{BB962C8B-B14F-4D97-AF65-F5344CB8AC3E}">
        <p14:creationId xmlns:p14="http://schemas.microsoft.com/office/powerpoint/2010/main" val="9079569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3855"/>
            <a:ext cx="8229600" cy="1143000"/>
          </a:xfrm>
        </p:spPr>
        <p:txBody>
          <a:bodyPr/>
          <a:lstStyle/>
          <a:p>
            <a:r>
              <a:rPr lang="en-US" dirty="0" smtClean="0"/>
              <a:t>Writing to a Prompt</a:t>
            </a:r>
            <a:endParaRPr lang="en-US" dirty="0"/>
          </a:p>
        </p:txBody>
      </p:sp>
      <p:sp>
        <p:nvSpPr>
          <p:cNvPr id="3" name="Content Placeholder 2"/>
          <p:cNvSpPr>
            <a:spLocks noGrp="1"/>
          </p:cNvSpPr>
          <p:nvPr>
            <p:ph idx="1"/>
          </p:nvPr>
        </p:nvSpPr>
        <p:spPr>
          <a:xfrm>
            <a:off x="457200" y="1981200"/>
            <a:ext cx="8229600" cy="4525963"/>
          </a:xfrm>
        </p:spPr>
        <p:txBody>
          <a:bodyPr/>
          <a:lstStyle/>
          <a:p>
            <a:r>
              <a:rPr lang="en-US" dirty="0" smtClean="0"/>
              <a:t>Do students understand what it means to be responsive to a prompt?</a:t>
            </a:r>
            <a:endParaRPr lang="en-US" dirty="0"/>
          </a:p>
        </p:txBody>
      </p:sp>
    </p:spTree>
    <p:extLst>
      <p:ext uri="{BB962C8B-B14F-4D97-AF65-F5344CB8AC3E}">
        <p14:creationId xmlns:p14="http://schemas.microsoft.com/office/powerpoint/2010/main" val="33093496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Prompt #1</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Some people believe that there is only one foolproof plan, or perfect solution, or correct interpretation. But nothing is ever that simple. For better or worse, for every so-called final answer there is another way of seeing things. There is always a “however.”</a:t>
            </a:r>
          </a:p>
          <a:p>
            <a:pPr marL="0" indent="0">
              <a:buNone/>
            </a:pPr>
            <a:endParaRPr lang="en-US" dirty="0"/>
          </a:p>
          <a:p>
            <a:pPr marL="0" indent="0">
              <a:buNone/>
            </a:pPr>
            <a:r>
              <a:rPr lang="en-US" sz="2000" i="1" dirty="0" smtClean="0"/>
              <a:t>The Official SAT Study Guide: For the New SAT</a:t>
            </a:r>
            <a:r>
              <a:rPr lang="en-US" sz="2000" dirty="0" smtClean="0"/>
              <a:t>, The College Board, 2004, p. 119 </a:t>
            </a:r>
          </a:p>
        </p:txBody>
      </p:sp>
      <p:sp>
        <p:nvSpPr>
          <p:cNvPr id="4" name="Slide Number Placeholder 3"/>
          <p:cNvSpPr>
            <a:spLocks noGrp="1"/>
          </p:cNvSpPr>
          <p:nvPr>
            <p:ph type="sldNum" sz="quarter" idx="12"/>
          </p:nvPr>
        </p:nvSpPr>
        <p:spPr/>
        <p:txBody>
          <a:bodyPr/>
          <a:lstStyle/>
          <a:p>
            <a:fld id="{6ACD5736-10C2-4288-8F5A-39C9319100B5}" type="slidenum">
              <a:rPr>
                <a:solidFill>
                  <a:prstClr val="black">
                    <a:tint val="75000"/>
                  </a:prstClr>
                </a:solidFill>
              </a:rPr>
              <a:pPr/>
              <a:t>38</a:t>
            </a:fld>
            <a:endParaRPr>
              <a:solidFill>
                <a:prstClr val="black">
                  <a:tint val="75000"/>
                </a:prstClr>
              </a:solidFill>
            </a:endParaRPr>
          </a:p>
        </p:txBody>
      </p:sp>
      <p:sp>
        <p:nvSpPr>
          <p:cNvPr id="5" name="Footer Placeholder 4"/>
          <p:cNvSpPr>
            <a:spLocks noGrp="1"/>
          </p:cNvSpPr>
          <p:nvPr>
            <p:ph type="ftr" sz="quarter" idx="4294967295"/>
          </p:nvPr>
        </p:nvSpPr>
        <p:spPr>
          <a:xfrm>
            <a:off x="1905000" y="6400800"/>
            <a:ext cx="5181600" cy="228600"/>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dirty="0" smtClean="0">
                <a:solidFill>
                  <a:prstClr val="black">
                    <a:tint val="75000"/>
                  </a:prstClr>
                </a:solidFill>
              </a:rPr>
              <a:t>© 2013 Texas Education Agency / The University of Texas System</a:t>
            </a:r>
            <a:endParaRPr lang="en-US" dirty="0">
              <a:solidFill>
                <a:prstClr val="black">
                  <a:tint val="75000"/>
                </a:prstClr>
              </a:solidFill>
            </a:endParaRPr>
          </a:p>
        </p:txBody>
      </p:sp>
    </p:spTree>
    <p:extLst>
      <p:ext uri="{BB962C8B-B14F-4D97-AF65-F5344CB8AC3E}">
        <p14:creationId xmlns:p14="http://schemas.microsoft.com/office/powerpoint/2010/main" val="32315715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Assignment #1</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sz="3600" dirty="0" smtClean="0"/>
              <a:t>Is there always another way of seeing things or another point of view? Plan and write an essay in which you explain whether there is always a “however.”</a:t>
            </a:r>
          </a:p>
          <a:p>
            <a:pPr marL="0" indent="0">
              <a:buNone/>
            </a:pPr>
            <a:endParaRPr lang="en-US" dirty="0" smtClean="0"/>
          </a:p>
          <a:p>
            <a:pPr marL="0" indent="0">
              <a:buNone/>
            </a:pPr>
            <a:r>
              <a:rPr lang="en-US" sz="3300" dirty="0"/>
              <a:t>Be sure to — </a:t>
            </a:r>
          </a:p>
          <a:p>
            <a:r>
              <a:rPr lang="en-US" sz="3300" dirty="0" smtClean="0"/>
              <a:t>Clearly </a:t>
            </a:r>
            <a:r>
              <a:rPr lang="en-US" sz="3300" dirty="0"/>
              <a:t>state your thesis </a:t>
            </a:r>
            <a:endParaRPr lang="en-US" sz="3300" dirty="0" smtClean="0"/>
          </a:p>
          <a:p>
            <a:r>
              <a:rPr lang="en-US" sz="3300" dirty="0" smtClean="0"/>
              <a:t>Organize </a:t>
            </a:r>
            <a:r>
              <a:rPr lang="en-US" sz="3300" dirty="0"/>
              <a:t>and develop your ideas effectively </a:t>
            </a:r>
          </a:p>
          <a:p>
            <a:r>
              <a:rPr lang="en-US" sz="3300" dirty="0" smtClean="0"/>
              <a:t>Choose </a:t>
            </a:r>
            <a:r>
              <a:rPr lang="en-US" sz="3300" dirty="0"/>
              <a:t>your words carefully </a:t>
            </a:r>
          </a:p>
          <a:p>
            <a:r>
              <a:rPr lang="en-US" sz="3300" dirty="0" smtClean="0"/>
              <a:t>Edit </a:t>
            </a:r>
            <a:r>
              <a:rPr lang="en-US" sz="3300" dirty="0"/>
              <a:t>your writing for grammar, mechanics, and spelling </a:t>
            </a:r>
          </a:p>
          <a:p>
            <a:pPr marL="0" indent="0">
              <a:buNone/>
            </a:pPr>
            <a:endParaRPr lang="en-US" sz="2000" dirty="0" smtClean="0"/>
          </a:p>
          <a:p>
            <a:pPr marL="0" indent="0">
              <a:buNone/>
            </a:pPr>
            <a:r>
              <a:rPr lang="en-US" sz="2000" dirty="0" smtClean="0"/>
              <a:t>Adapted from </a:t>
            </a:r>
            <a:r>
              <a:rPr lang="en-US" sz="2000" i="1" dirty="0" smtClean="0"/>
              <a:t>The </a:t>
            </a:r>
            <a:r>
              <a:rPr lang="en-US" sz="2000" i="1" dirty="0"/>
              <a:t>Official SAT Study Guide: For the New SAT</a:t>
            </a:r>
            <a:r>
              <a:rPr lang="en-US" sz="2000" dirty="0"/>
              <a:t>, The College Board, 2004, p. 119 </a:t>
            </a:r>
          </a:p>
          <a:p>
            <a:pPr marL="0" indent="0">
              <a:buNone/>
            </a:pPr>
            <a:endParaRPr lang="en-US" dirty="0" smtClean="0"/>
          </a:p>
        </p:txBody>
      </p:sp>
      <p:sp>
        <p:nvSpPr>
          <p:cNvPr id="4" name="Slide Number Placeholder 3"/>
          <p:cNvSpPr>
            <a:spLocks noGrp="1"/>
          </p:cNvSpPr>
          <p:nvPr>
            <p:ph type="sldNum" sz="quarter" idx="12"/>
          </p:nvPr>
        </p:nvSpPr>
        <p:spPr/>
        <p:txBody>
          <a:bodyPr/>
          <a:lstStyle/>
          <a:p>
            <a:fld id="{6ACD5736-10C2-4288-8F5A-39C9319100B5}" type="slidenum">
              <a:rPr>
                <a:solidFill>
                  <a:prstClr val="black">
                    <a:tint val="75000"/>
                  </a:prstClr>
                </a:solidFill>
              </a:rPr>
              <a:pPr/>
              <a:t>39</a:t>
            </a:fld>
            <a:endParaRPr>
              <a:solidFill>
                <a:prstClr val="black">
                  <a:tint val="75000"/>
                </a:prstClr>
              </a:solidFill>
            </a:endParaRPr>
          </a:p>
        </p:txBody>
      </p:sp>
      <p:sp>
        <p:nvSpPr>
          <p:cNvPr id="5" name="Footer Placeholder 4"/>
          <p:cNvSpPr>
            <a:spLocks noGrp="1"/>
          </p:cNvSpPr>
          <p:nvPr>
            <p:ph type="ftr" sz="quarter" idx="4294967295"/>
          </p:nvPr>
        </p:nvSpPr>
        <p:spPr>
          <a:xfrm>
            <a:off x="1905000" y="6400800"/>
            <a:ext cx="5181600" cy="228600"/>
          </a:xfrm>
          <a:prstGeom prst="rect">
            <a:avLst/>
          </a:prstGeom>
        </p:spPr>
        <p:txBody>
          <a:bodyPr vert="horz" lIns="91440" tIns="45720" rIns="91440" bIns="45720" rtlCol="0" anchor="ctr"/>
          <a:lstStyle>
            <a:lvl1pPr algn="ctr">
              <a:defRPr sz="800">
                <a:solidFill>
                  <a:schemeClr val="tx1">
                    <a:tint val="75000"/>
                  </a:schemeClr>
                </a:solidFill>
              </a:defRPr>
            </a:lvl1pPr>
          </a:lstStyle>
          <a:p>
            <a:r>
              <a:rPr lang="en-US" dirty="0" smtClean="0">
                <a:solidFill>
                  <a:prstClr val="black">
                    <a:tint val="75000"/>
                  </a:prstClr>
                </a:solidFill>
              </a:rPr>
              <a:t>© 2013 Texas Education Agency / The University of Texas System</a:t>
            </a:r>
            <a:endParaRPr lang="en-US" dirty="0">
              <a:solidFill>
                <a:prstClr val="black">
                  <a:tint val="75000"/>
                </a:prstClr>
              </a:solidFill>
            </a:endParaRPr>
          </a:p>
        </p:txBody>
      </p:sp>
      <p:sp>
        <p:nvSpPr>
          <p:cNvPr id="8" name="TextBox 4"/>
          <p:cNvSpPr txBox="1">
            <a:spLocks noChangeArrowheads="1"/>
          </p:cNvSpPr>
          <p:nvPr/>
        </p:nvSpPr>
        <p:spPr bwMode="auto">
          <a:xfrm>
            <a:off x="8082280" y="1187450"/>
            <a:ext cx="382270" cy="305435"/>
          </a:xfrm>
          <a:prstGeom prst="rect">
            <a:avLst/>
          </a:prstGeom>
          <a:noFill/>
          <a:ln w="9525">
            <a:noFill/>
            <a:miter lim="800000"/>
            <a:headEnd/>
            <a:tailEnd/>
          </a:ln>
        </p:spPr>
        <p:txBody>
          <a:bodyPr>
            <a:prstTxWarp prst="textNoShape">
              <a:avLst/>
            </a:prstTxWarp>
            <a:spAutoFit/>
          </a:bodyPr>
          <a:lstStyle/>
          <a:p>
            <a:pPr marL="0" marR="0" fontAlgn="base">
              <a:spcBef>
                <a:spcPts val="0"/>
              </a:spcBef>
              <a:spcAft>
                <a:spcPts val="0"/>
              </a:spcAft>
            </a:pPr>
            <a:r>
              <a:rPr lang="en-US" sz="1400" b="1" kern="1200" dirty="0">
                <a:solidFill>
                  <a:srgbClr val="000000"/>
                </a:solidFill>
                <a:effectLst/>
                <a:latin typeface="Arial"/>
                <a:ea typeface="MS PGothic"/>
                <a:cs typeface="MS PGothic"/>
              </a:rPr>
              <a:t> </a:t>
            </a:r>
            <a:endParaRPr lang="en-US" sz="1200" dirty="0">
              <a:effectLst/>
              <a:latin typeface="Times New Roman"/>
              <a:ea typeface="Times New Roman"/>
            </a:endParaRPr>
          </a:p>
        </p:txBody>
      </p:sp>
    </p:spTree>
    <p:extLst>
      <p:ext uri="{BB962C8B-B14F-4D97-AF65-F5344CB8AC3E}">
        <p14:creationId xmlns:p14="http://schemas.microsoft.com/office/powerpoint/2010/main" val="3117372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7772400" cy="525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38200" y="609600"/>
            <a:ext cx="7924800" cy="523220"/>
          </a:xfrm>
          <a:prstGeom prst="rect">
            <a:avLst/>
          </a:prstGeom>
          <a:noFill/>
        </p:spPr>
        <p:txBody>
          <a:bodyPr wrap="square" rtlCol="0">
            <a:spAutoFit/>
          </a:bodyPr>
          <a:lstStyle/>
          <a:p>
            <a:r>
              <a:rPr lang="en-US" sz="2800" dirty="0" smtClean="0"/>
              <a:t>STAAR testing can be a scary beast!!</a:t>
            </a:r>
            <a:endParaRPr lang="en-US" sz="2800" dirty="0"/>
          </a:p>
        </p:txBody>
      </p:sp>
    </p:spTree>
    <p:extLst>
      <p:ext uri="{BB962C8B-B14F-4D97-AF65-F5344CB8AC3E}">
        <p14:creationId xmlns:p14="http://schemas.microsoft.com/office/powerpoint/2010/main" val="1535619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858000" y="2667000"/>
            <a:ext cx="1104900" cy="381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85800" y="3048000"/>
            <a:ext cx="1371600" cy="304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33400" y="2201636"/>
            <a:ext cx="3581400" cy="304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828800" y="1771650"/>
            <a:ext cx="3276600" cy="3429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743200" y="2667000"/>
            <a:ext cx="1143000" cy="381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386943" y="2182586"/>
            <a:ext cx="685800" cy="3429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864679" y="2220686"/>
            <a:ext cx="838200" cy="3429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715000" y="1809750"/>
            <a:ext cx="990600" cy="3048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0" y="381000"/>
            <a:ext cx="8229600" cy="1066799"/>
          </a:xfrm>
        </p:spPr>
        <p:txBody>
          <a:bodyPr>
            <a:normAutofit fontScale="90000"/>
          </a:bodyPr>
          <a:lstStyle/>
          <a:p>
            <a:pPr algn="ctr"/>
            <a:r>
              <a:rPr lang="en-US" sz="3600" dirty="0" smtClean="0"/>
              <a:t>Evaluating the Writing Assignment:</a:t>
            </a:r>
            <a:br>
              <a:rPr lang="en-US" sz="3600" dirty="0" smtClean="0"/>
            </a:br>
            <a:r>
              <a:rPr lang="en-US" sz="3200" dirty="0" smtClean="0"/>
              <a:t>Think Aloud</a:t>
            </a:r>
            <a:endParaRPr lang="en-US" sz="3200" dirty="0"/>
          </a:p>
        </p:txBody>
      </p:sp>
      <p:cxnSp>
        <p:nvCxnSpPr>
          <p:cNvPr id="7" name="Straight Arrow Connector 6"/>
          <p:cNvCxnSpPr/>
          <p:nvPr/>
        </p:nvCxnSpPr>
        <p:spPr>
          <a:xfrm flipV="1">
            <a:off x="1371600" y="2171700"/>
            <a:ext cx="1828800" cy="990600"/>
          </a:xfrm>
          <a:prstGeom prst="straightConnector1">
            <a:avLst/>
          </a:prstGeom>
          <a:ln w="28575">
            <a:solidFill>
              <a:srgbClr val="00206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57200" y="1752600"/>
            <a:ext cx="8229600" cy="4525963"/>
          </a:xfrm>
        </p:spPr>
        <p:txBody>
          <a:bodyPr>
            <a:normAutofit/>
          </a:bodyPr>
          <a:lstStyle/>
          <a:p>
            <a:pPr marL="0" indent="0">
              <a:buNone/>
            </a:pPr>
            <a:r>
              <a:rPr lang="en-US" dirty="0"/>
              <a:t>Is there always another way of seeing things or another point of view? Plan and write an essay in which you explain whether there is always a “however.”</a:t>
            </a:r>
          </a:p>
          <a:p>
            <a:pPr marL="109728" indent="0">
              <a:buNone/>
            </a:pPr>
            <a:endParaRPr lang="en-US" sz="1800" dirty="0"/>
          </a:p>
          <a:p>
            <a:r>
              <a:rPr lang="en-US" dirty="0"/>
              <a:t>seeing   		</a:t>
            </a:r>
            <a:r>
              <a:rPr lang="en-US" dirty="0" smtClean="0"/>
              <a:t>to </a:t>
            </a:r>
            <a:r>
              <a:rPr lang="en-US" dirty="0"/>
              <a:t>look</a:t>
            </a:r>
          </a:p>
          <a:p>
            <a:r>
              <a:rPr lang="en-US" dirty="0"/>
              <a:t>plan         	</a:t>
            </a:r>
            <a:r>
              <a:rPr lang="en-US" dirty="0" smtClean="0"/>
              <a:t>to </a:t>
            </a:r>
            <a:r>
              <a:rPr lang="en-US" dirty="0"/>
              <a:t>think ahead</a:t>
            </a:r>
          </a:p>
          <a:p>
            <a:r>
              <a:rPr lang="en-US" dirty="0"/>
              <a:t>write      	</a:t>
            </a:r>
            <a:r>
              <a:rPr lang="en-US" dirty="0" smtClean="0"/>
              <a:t>compose</a:t>
            </a:r>
            <a:r>
              <a:rPr lang="en-US" dirty="0"/>
              <a:t>?</a:t>
            </a:r>
          </a:p>
          <a:p>
            <a:r>
              <a:rPr lang="en-US" dirty="0"/>
              <a:t>explain   	</a:t>
            </a:r>
            <a:r>
              <a:rPr lang="en-US" dirty="0" smtClean="0"/>
              <a:t>tell </a:t>
            </a:r>
            <a:r>
              <a:rPr lang="en-US" dirty="0"/>
              <a:t>the reader what I mean</a:t>
            </a:r>
          </a:p>
          <a:p>
            <a:endParaRPr lang="en-US" dirty="0"/>
          </a:p>
        </p:txBody>
      </p:sp>
    </p:spTree>
    <p:extLst>
      <p:ext uri="{BB962C8B-B14F-4D97-AF65-F5344CB8AC3E}">
        <p14:creationId xmlns:p14="http://schemas.microsoft.com/office/powerpoint/2010/main" val="23291608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lstStyle/>
          <a:p>
            <a:r>
              <a:rPr lang="en-US" dirty="0" smtClean="0"/>
              <a:t>Clear Thesis</a:t>
            </a:r>
            <a:endParaRPr lang="en-US" dirty="0"/>
          </a:p>
        </p:txBody>
      </p:sp>
      <p:sp>
        <p:nvSpPr>
          <p:cNvPr id="3" name="Content Placeholder 2"/>
          <p:cNvSpPr>
            <a:spLocks noGrp="1"/>
          </p:cNvSpPr>
          <p:nvPr>
            <p:ph idx="1"/>
          </p:nvPr>
        </p:nvSpPr>
        <p:spPr>
          <a:xfrm>
            <a:off x="465566" y="685800"/>
            <a:ext cx="8229600" cy="4525963"/>
          </a:xfrm>
        </p:spPr>
        <p:txBody>
          <a:bodyPr/>
          <a:lstStyle/>
          <a:p>
            <a:r>
              <a:rPr lang="en-US" dirty="0" smtClean="0"/>
              <a:t>Do students understand the concept of controlling idea/thesis? Can they distinguish a weak from an effective controlling idea? </a:t>
            </a:r>
            <a:endParaRPr lang="en-US" dirty="0"/>
          </a:p>
        </p:txBody>
      </p:sp>
      <p:pic>
        <p:nvPicPr>
          <p:cNvPr id="4" name="Content Placeholder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914" y="2362200"/>
            <a:ext cx="6748904" cy="4221163"/>
          </a:xfrm>
          <a:prstGeom prst="rect">
            <a:avLst/>
          </a:prstGeom>
        </p:spPr>
      </p:pic>
    </p:spTree>
    <p:extLst>
      <p:ext uri="{BB962C8B-B14F-4D97-AF65-F5344CB8AC3E}">
        <p14:creationId xmlns:p14="http://schemas.microsoft.com/office/powerpoint/2010/main" val="1395057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19800"/>
          </a:xfrm>
        </p:spPr>
        <p:txBody>
          <a:bodyPr>
            <a:normAutofit fontScale="70000" lnSpcReduction="20000"/>
          </a:bodyPr>
          <a:lstStyle/>
          <a:p>
            <a:pPr marL="0" indent="0">
              <a:buNone/>
            </a:pPr>
            <a:endParaRPr lang="en-US" sz="1800" dirty="0" smtClean="0"/>
          </a:p>
          <a:p>
            <a:pPr marL="0" indent="0" algn="ctr">
              <a:buNone/>
            </a:pPr>
            <a:r>
              <a:rPr lang="en-US" dirty="0" smtClean="0"/>
              <a:t>THE </a:t>
            </a:r>
            <a:r>
              <a:rPr lang="en-US" dirty="0"/>
              <a:t>FIVE-STEP THESIS FORMATION </a:t>
            </a:r>
            <a:r>
              <a:rPr lang="en-US" dirty="0" smtClean="0"/>
              <a:t>METHOD </a:t>
            </a:r>
            <a:endParaRPr lang="en-US" dirty="0"/>
          </a:p>
          <a:p>
            <a:endParaRPr lang="en-US" sz="1500" b="1" dirty="0" smtClean="0"/>
          </a:p>
          <a:p>
            <a:pPr marL="0" indent="0">
              <a:buNone/>
            </a:pPr>
            <a:r>
              <a:rPr lang="en-US" b="1" dirty="0" smtClean="0"/>
              <a:t>1. Name </a:t>
            </a:r>
            <a:r>
              <a:rPr lang="en-US" b="1" dirty="0"/>
              <a:t>your focus </a:t>
            </a:r>
            <a:r>
              <a:rPr lang="en-US" b="1" dirty="0" smtClean="0"/>
              <a:t>topic. </a:t>
            </a:r>
            <a:endParaRPr lang="en-US" b="1" dirty="0"/>
          </a:p>
          <a:p>
            <a:pPr marL="0" indent="0">
              <a:buNone/>
            </a:pPr>
            <a:endParaRPr lang="en-US" sz="1300" dirty="0"/>
          </a:p>
          <a:p>
            <a:pPr marL="0" indent="0">
              <a:buNone/>
            </a:pPr>
            <a:r>
              <a:rPr lang="en-US" dirty="0" smtClean="0"/>
              <a:t>         EXAMPLE:</a:t>
            </a:r>
          </a:p>
          <a:p>
            <a:pPr marL="0" indent="0">
              <a:buNone/>
            </a:pPr>
            <a:endParaRPr lang="en-US" sz="2100" b="1" dirty="0"/>
          </a:p>
          <a:p>
            <a:pPr marL="0" indent="0">
              <a:buNone/>
            </a:pPr>
            <a:r>
              <a:rPr lang="en-US" b="1" dirty="0"/>
              <a:t>2. Ask a question </a:t>
            </a:r>
            <a:r>
              <a:rPr lang="en-US" b="1" dirty="0" smtClean="0"/>
              <a:t>about </a:t>
            </a:r>
            <a:r>
              <a:rPr lang="en-US" b="1" dirty="0"/>
              <a:t>your focused </a:t>
            </a:r>
            <a:r>
              <a:rPr lang="en-US" b="1" dirty="0" smtClean="0"/>
              <a:t>topic. </a:t>
            </a:r>
          </a:p>
          <a:p>
            <a:pPr marL="0" indent="0">
              <a:buNone/>
            </a:pPr>
            <a:endParaRPr lang="en-US" sz="1300" dirty="0"/>
          </a:p>
          <a:p>
            <a:pPr marL="0" indent="0">
              <a:buNone/>
            </a:pPr>
            <a:r>
              <a:rPr lang="en-US" dirty="0" smtClean="0"/>
              <a:t>         EXAMPLE:</a:t>
            </a:r>
          </a:p>
          <a:p>
            <a:pPr marL="0" indent="0">
              <a:buNone/>
            </a:pPr>
            <a:endParaRPr lang="en-US" b="1" dirty="0"/>
          </a:p>
          <a:p>
            <a:pPr marL="0" indent="0">
              <a:buNone/>
            </a:pPr>
            <a:r>
              <a:rPr lang="en-US" b="1" dirty="0"/>
              <a:t>3. Revise the question into a declarative </a:t>
            </a:r>
            <a:r>
              <a:rPr lang="en-US" b="1" dirty="0" smtClean="0"/>
              <a:t>statement.</a:t>
            </a:r>
          </a:p>
          <a:p>
            <a:pPr marL="0" indent="0">
              <a:buNone/>
            </a:pPr>
            <a:r>
              <a:rPr lang="en-US" b="1" dirty="0" smtClean="0"/>
              <a:t> </a:t>
            </a:r>
            <a:endParaRPr lang="en-US" dirty="0"/>
          </a:p>
          <a:p>
            <a:pPr marL="0" indent="0">
              <a:buNone/>
            </a:pPr>
            <a:r>
              <a:rPr lang="en-US" dirty="0" smtClean="0"/>
              <a:t>         EXAMPLE:</a:t>
            </a:r>
          </a:p>
          <a:p>
            <a:pPr marL="0" indent="0">
              <a:buNone/>
            </a:pPr>
            <a:endParaRPr lang="en-US" dirty="0"/>
          </a:p>
          <a:p>
            <a:pPr marL="0" indent="0">
              <a:buNone/>
            </a:pPr>
            <a:r>
              <a:rPr lang="en-US" b="1" dirty="0"/>
              <a:t>4</a:t>
            </a:r>
            <a:r>
              <a:rPr lang="en-US" b="1" dirty="0" smtClean="0"/>
              <a:t>. Add </a:t>
            </a:r>
            <a:r>
              <a:rPr lang="en-US" b="1" dirty="0"/>
              <a:t>a group of words summarizing your key </a:t>
            </a:r>
            <a:r>
              <a:rPr lang="en-US" b="1" dirty="0" smtClean="0"/>
              <a:t>ideas. </a:t>
            </a:r>
          </a:p>
          <a:p>
            <a:pPr marL="0" indent="0">
              <a:buNone/>
            </a:pPr>
            <a:endParaRPr lang="en-US" dirty="0"/>
          </a:p>
          <a:p>
            <a:pPr marL="0" indent="0">
              <a:buNone/>
            </a:pPr>
            <a:r>
              <a:rPr lang="en-US" dirty="0" smtClean="0"/>
              <a:t>         EXAMPLE:</a:t>
            </a:r>
          </a:p>
          <a:p>
            <a:pPr marL="0" indent="0">
              <a:buNone/>
            </a:pPr>
            <a:endParaRPr lang="en-US" dirty="0"/>
          </a:p>
          <a:p>
            <a:pPr marL="0" indent="0">
              <a:buNone/>
            </a:pPr>
            <a:r>
              <a:rPr lang="en-US" b="1" dirty="0"/>
              <a:t>5. Call upon editing to put it all </a:t>
            </a:r>
            <a:r>
              <a:rPr lang="en-US" b="1" dirty="0" smtClean="0"/>
              <a:t>together.</a:t>
            </a:r>
          </a:p>
          <a:p>
            <a:pPr marL="0" indent="0">
              <a:buNone/>
            </a:pPr>
            <a:endParaRPr lang="en-US" dirty="0"/>
          </a:p>
          <a:p>
            <a:pPr marL="0" indent="0">
              <a:buNone/>
            </a:pPr>
            <a:r>
              <a:rPr lang="en-US" dirty="0" smtClean="0"/>
              <a:t>        EXAMPLE</a:t>
            </a:r>
            <a:r>
              <a:rPr lang="en-US" dirty="0"/>
              <a:t>:</a:t>
            </a:r>
          </a:p>
          <a:p>
            <a:endParaRPr lang="en-US" dirty="0"/>
          </a:p>
        </p:txBody>
      </p:sp>
    </p:spTree>
    <p:extLst>
      <p:ext uri="{BB962C8B-B14F-4D97-AF65-F5344CB8AC3E}">
        <p14:creationId xmlns:p14="http://schemas.microsoft.com/office/powerpoint/2010/main" val="2373438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52400"/>
            <a:ext cx="8153400" cy="6400800"/>
          </a:xfrm>
        </p:spPr>
        <p:txBody>
          <a:bodyPr>
            <a:normAutofit fontScale="62500" lnSpcReduction="20000"/>
          </a:bodyPr>
          <a:lstStyle/>
          <a:p>
            <a:pPr marL="0" indent="0" algn="ctr">
              <a:buNone/>
            </a:pPr>
            <a:endParaRPr lang="en-US" dirty="0" smtClean="0"/>
          </a:p>
          <a:p>
            <a:pPr marL="0" indent="0" algn="ctr">
              <a:buNone/>
            </a:pPr>
            <a:r>
              <a:rPr lang="en-US" dirty="0" smtClean="0"/>
              <a:t>THE </a:t>
            </a:r>
            <a:r>
              <a:rPr lang="en-US" dirty="0"/>
              <a:t>FIVE-STEP THESIS FORMATION </a:t>
            </a:r>
            <a:r>
              <a:rPr lang="en-US" dirty="0" smtClean="0"/>
              <a:t>METHOD </a:t>
            </a:r>
            <a:endParaRPr lang="en-US" dirty="0"/>
          </a:p>
          <a:p>
            <a:endParaRPr lang="en-US" sz="2900" b="1" dirty="0" smtClean="0"/>
          </a:p>
          <a:p>
            <a:pPr marL="0" indent="0">
              <a:buNone/>
            </a:pPr>
            <a:r>
              <a:rPr lang="en-US" sz="2900" b="1" dirty="0" smtClean="0"/>
              <a:t>1. Name </a:t>
            </a:r>
            <a:r>
              <a:rPr lang="en-US" sz="2900" b="1" dirty="0"/>
              <a:t>your focus </a:t>
            </a:r>
            <a:r>
              <a:rPr lang="en-US" sz="2900" b="1" dirty="0" smtClean="0"/>
              <a:t>topic. </a:t>
            </a:r>
            <a:endParaRPr lang="en-US" sz="2900" dirty="0"/>
          </a:p>
          <a:p>
            <a:pPr marL="633413" indent="-633413">
              <a:buNone/>
            </a:pPr>
            <a:r>
              <a:rPr lang="en-US" sz="2900" dirty="0" smtClean="0"/>
              <a:t>          EXAMPLE:  Different ways of seeing things</a:t>
            </a:r>
          </a:p>
          <a:p>
            <a:pPr marL="633413" indent="-633413">
              <a:buNone/>
            </a:pPr>
            <a:endParaRPr lang="en-US" sz="2900" b="1" dirty="0"/>
          </a:p>
          <a:p>
            <a:pPr marL="0" indent="0">
              <a:buNone/>
            </a:pPr>
            <a:r>
              <a:rPr lang="en-US" sz="2900" b="1" dirty="0"/>
              <a:t>2. Ask a question (make sure it’s not obvious!) about your focused </a:t>
            </a:r>
            <a:r>
              <a:rPr lang="en-US" sz="2900" b="1" dirty="0" smtClean="0"/>
              <a:t>topic. </a:t>
            </a:r>
            <a:endParaRPr lang="en-US" sz="2900" dirty="0"/>
          </a:p>
          <a:p>
            <a:pPr marL="0" indent="0">
              <a:buNone/>
            </a:pPr>
            <a:r>
              <a:rPr lang="en-US" sz="2900" dirty="0" smtClean="0"/>
              <a:t>          EXAMPLE: Are there different ways of seeing things?</a:t>
            </a:r>
          </a:p>
          <a:p>
            <a:pPr marL="0" indent="0">
              <a:buNone/>
            </a:pPr>
            <a:endParaRPr lang="en-US" sz="2900" b="1" dirty="0"/>
          </a:p>
          <a:p>
            <a:pPr marL="0" indent="0">
              <a:buNone/>
            </a:pPr>
            <a:r>
              <a:rPr lang="en-US" sz="2900" b="1" dirty="0"/>
              <a:t>3. Revise the question into a declarative </a:t>
            </a:r>
            <a:r>
              <a:rPr lang="en-US" sz="2900" b="1" dirty="0" smtClean="0"/>
              <a:t>statement.</a:t>
            </a:r>
            <a:endParaRPr lang="en-US" sz="2900" dirty="0"/>
          </a:p>
          <a:p>
            <a:pPr marL="0" indent="0">
              <a:buNone/>
            </a:pPr>
            <a:r>
              <a:rPr lang="en-US" sz="2900" dirty="0" smtClean="0"/>
              <a:t>          EXAMPLE: There is always a “however,” a different way of seeing </a:t>
            </a:r>
          </a:p>
          <a:p>
            <a:pPr marL="0" indent="0">
              <a:buNone/>
            </a:pPr>
            <a:r>
              <a:rPr lang="en-US" sz="2900" dirty="0"/>
              <a:t> </a:t>
            </a:r>
            <a:r>
              <a:rPr lang="en-US" sz="2900" dirty="0" smtClean="0"/>
              <a:t>          things.</a:t>
            </a:r>
          </a:p>
          <a:p>
            <a:pPr marL="0" indent="0">
              <a:buNone/>
            </a:pPr>
            <a:endParaRPr lang="en-US" sz="2900" dirty="0"/>
          </a:p>
          <a:p>
            <a:pPr marL="0" indent="0">
              <a:buNone/>
            </a:pPr>
            <a:r>
              <a:rPr lang="en-US" sz="2900" b="1" dirty="0"/>
              <a:t>4</a:t>
            </a:r>
            <a:r>
              <a:rPr lang="en-US" sz="2900" b="1" dirty="0" smtClean="0"/>
              <a:t>. Add </a:t>
            </a:r>
            <a:r>
              <a:rPr lang="en-US" sz="2900" b="1" dirty="0"/>
              <a:t>a group of words summarizing your key </a:t>
            </a:r>
            <a:r>
              <a:rPr lang="en-US" sz="2900" b="1" dirty="0" smtClean="0"/>
              <a:t>ideas. </a:t>
            </a:r>
          </a:p>
          <a:p>
            <a:pPr marL="0" indent="0">
              <a:buNone/>
            </a:pPr>
            <a:r>
              <a:rPr lang="en-US" sz="2900" dirty="0" smtClean="0"/>
              <a:t>          EXAMPLE</a:t>
            </a:r>
            <a:r>
              <a:rPr lang="en-US" sz="2900" b="1" dirty="0" smtClean="0"/>
              <a:t>:  </a:t>
            </a:r>
            <a:r>
              <a:rPr lang="en-US" sz="2900" dirty="0" smtClean="0"/>
              <a:t>There are diverse groups of people who see things </a:t>
            </a:r>
          </a:p>
          <a:p>
            <a:pPr marL="574675" indent="-574675">
              <a:buNone/>
            </a:pPr>
            <a:r>
              <a:rPr lang="en-US" sz="2900" dirty="0"/>
              <a:t> </a:t>
            </a:r>
            <a:r>
              <a:rPr lang="en-US" sz="2900" dirty="0" smtClean="0"/>
              <a:t>         differently. That’s how we come to agreement.</a:t>
            </a:r>
          </a:p>
          <a:p>
            <a:pPr marL="574675" indent="-574675">
              <a:buNone/>
            </a:pPr>
            <a:endParaRPr lang="en-US" sz="2900" dirty="0"/>
          </a:p>
          <a:p>
            <a:pPr marL="0" indent="0">
              <a:buNone/>
            </a:pPr>
            <a:r>
              <a:rPr lang="en-US" sz="2900" b="1" dirty="0" smtClean="0"/>
              <a:t>5. Call upon editing to put it all together. </a:t>
            </a:r>
            <a:endParaRPr lang="en-US" sz="2900" dirty="0" smtClean="0"/>
          </a:p>
          <a:p>
            <a:pPr marL="0" indent="0">
              <a:buNone/>
            </a:pPr>
            <a:r>
              <a:rPr lang="en-US" sz="2900" dirty="0" smtClean="0"/>
              <a:t>          EXAMPLE: There is always a “however,” a different way of seeing</a:t>
            </a:r>
          </a:p>
          <a:p>
            <a:pPr marL="0" indent="0">
              <a:buNone/>
            </a:pPr>
            <a:r>
              <a:rPr lang="en-US" sz="2900" dirty="0" smtClean="0"/>
              <a:t>             things because there are many different cultures and diverse   	groups in the world and seeing the “however” is how we agree 	on issues.</a:t>
            </a:r>
            <a:endParaRPr lang="en-US" sz="2900" dirty="0"/>
          </a:p>
        </p:txBody>
      </p:sp>
    </p:spTree>
    <p:extLst>
      <p:ext uri="{BB962C8B-B14F-4D97-AF65-F5344CB8AC3E}">
        <p14:creationId xmlns:p14="http://schemas.microsoft.com/office/powerpoint/2010/main" val="250786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anim calcmode="lin" valueType="num">
                                      <p:cBhvr additive="base">
                                        <p:cTn id="1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anim calcmode="lin" valueType="num">
                                      <p:cBhvr additive="base">
                                        <p:cTn id="2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14" end="14"/>
                                            </p:txEl>
                                          </p:spTgt>
                                        </p:tgtEl>
                                        <p:attrNameLst>
                                          <p:attrName>style.visibility</p:attrName>
                                        </p:attrNameLst>
                                      </p:cBhvr>
                                      <p:to>
                                        <p:strVal val="visible"/>
                                      </p:to>
                                    </p:set>
                                    <p:anim calcmode="lin" valueType="num">
                                      <p:cBhvr additive="base">
                                        <p:cTn id="29"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4" end="1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15" end="15"/>
                                            </p:txEl>
                                          </p:spTgt>
                                        </p:tgtEl>
                                        <p:attrNameLst>
                                          <p:attrName>style.visibility</p:attrName>
                                        </p:attrNameLst>
                                      </p:cBhvr>
                                      <p:to>
                                        <p:strVal val="visible"/>
                                      </p:to>
                                    </p:set>
                                    <p:anim calcmode="lin" valueType="num">
                                      <p:cBhvr additive="base">
                                        <p:cTn id="33"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18" end="18"/>
                                            </p:txEl>
                                          </p:spTgt>
                                        </p:tgtEl>
                                        <p:attrNameLst>
                                          <p:attrName>style.visibility</p:attrName>
                                        </p:attrNameLst>
                                      </p:cBhvr>
                                      <p:to>
                                        <p:strVal val="visible"/>
                                      </p:to>
                                    </p:set>
                                    <p:anim calcmode="lin" valueType="num">
                                      <p:cBhvr additive="base">
                                        <p:cTn id="39"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18" end="1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19" end="19"/>
                                            </p:txEl>
                                          </p:spTgt>
                                        </p:tgtEl>
                                        <p:attrNameLst>
                                          <p:attrName>style.visibility</p:attrName>
                                        </p:attrNameLst>
                                      </p:cBhvr>
                                      <p:to>
                                        <p:strVal val="visible"/>
                                      </p:to>
                                    </p:set>
                                    <p:anim calcmode="lin" valueType="num">
                                      <p:cBhvr additive="base">
                                        <p:cTn id="43" dur="5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Revision</a:t>
            </a:r>
            <a:endParaRPr lang="en-US" dirty="0"/>
          </a:p>
        </p:txBody>
      </p:sp>
      <p:sp>
        <p:nvSpPr>
          <p:cNvPr id="3" name="Content Placeholder 2"/>
          <p:cNvSpPr>
            <a:spLocks noGrp="1"/>
          </p:cNvSpPr>
          <p:nvPr>
            <p:ph idx="1"/>
          </p:nvPr>
        </p:nvSpPr>
        <p:spPr/>
        <p:txBody>
          <a:bodyPr/>
          <a:lstStyle/>
          <a:p>
            <a:pPr marL="0" indent="0">
              <a:buNone/>
            </a:pPr>
            <a:endParaRPr lang="en-US" dirty="0"/>
          </a:p>
          <a:p>
            <a:pPr marL="0" indent="0">
              <a:buNone/>
            </a:pPr>
            <a:r>
              <a:rPr lang="en-US" b="1" dirty="0"/>
              <a:t>Help students learn that revision and editing are not the same thing. Provide students with multiple opportunities to learn/practice how to revise and edit their own writing. </a:t>
            </a:r>
            <a:endParaRPr lang="en-US" dirty="0"/>
          </a:p>
          <a:p>
            <a:endParaRPr lang="en-US" dirty="0"/>
          </a:p>
        </p:txBody>
      </p:sp>
    </p:spTree>
    <p:extLst>
      <p:ext uri="{BB962C8B-B14F-4D97-AF65-F5344CB8AC3E}">
        <p14:creationId xmlns:p14="http://schemas.microsoft.com/office/powerpoint/2010/main" val="29537509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1335" y="152400"/>
            <a:ext cx="8382000" cy="5878532"/>
          </a:xfrm>
          <a:prstGeom prst="rect">
            <a:avLst/>
          </a:prstGeom>
        </p:spPr>
        <p:txBody>
          <a:bodyPr wrap="square">
            <a:spAutoFit/>
          </a:bodyPr>
          <a:lstStyle/>
          <a:p>
            <a:r>
              <a:rPr lang="en-US" sz="2400" b="1" dirty="0" smtClean="0"/>
              <a:t>Remember </a:t>
            </a:r>
            <a:r>
              <a:rPr lang="en-US" sz="2400" b="1" dirty="0"/>
              <a:t>that a coherent and scaffolded writing program is the best preparation for STAAR. </a:t>
            </a:r>
            <a:endParaRPr lang="en-US" sz="2400" b="1" dirty="0" smtClean="0"/>
          </a:p>
          <a:p>
            <a:endParaRPr lang="en-US" sz="2400" b="1" dirty="0"/>
          </a:p>
          <a:p>
            <a:r>
              <a:rPr lang="en-US" sz="2400" b="1" dirty="0" smtClean="0"/>
              <a:t>That </a:t>
            </a:r>
            <a:r>
              <a:rPr lang="en-US" sz="2400" b="1" dirty="0"/>
              <a:t>means developing a shared vision of what students need from writing classrooms each year to grow as writers, </a:t>
            </a:r>
            <a:endParaRPr lang="en-US" sz="2400" b="1" dirty="0" smtClean="0"/>
          </a:p>
          <a:p>
            <a:endParaRPr lang="en-US" sz="2400" dirty="0"/>
          </a:p>
          <a:p>
            <a:r>
              <a:rPr lang="en-US" sz="2400" b="1" dirty="0"/>
              <a:t>teaching writing </a:t>
            </a:r>
            <a:r>
              <a:rPr lang="en-US" sz="2400" b="1" i="1" dirty="0"/>
              <a:t>every </a:t>
            </a:r>
            <a:r>
              <a:rPr lang="en-US" sz="2400" b="1" dirty="0"/>
              <a:t>year (whether or not it’s assessed that year), </a:t>
            </a:r>
            <a:endParaRPr lang="en-US" sz="2400" b="1" dirty="0" smtClean="0"/>
          </a:p>
          <a:p>
            <a:endParaRPr lang="en-US" sz="2400" b="1" dirty="0" smtClean="0"/>
          </a:p>
          <a:p>
            <a:r>
              <a:rPr lang="en-US" sz="2400" b="1" dirty="0" smtClean="0"/>
              <a:t>and using </a:t>
            </a:r>
            <a:r>
              <a:rPr lang="en-US" sz="2400" b="1" dirty="0"/>
              <a:t>the concepts and skills students have already acquired in elementary and middle school as the building blocks for introducing new concepts and skills. </a:t>
            </a:r>
            <a:endParaRPr lang="en-US" sz="2400" dirty="0"/>
          </a:p>
          <a:p>
            <a:endParaRPr lang="en-US" sz="2800" dirty="0"/>
          </a:p>
        </p:txBody>
      </p:sp>
    </p:spTree>
    <p:extLst>
      <p:ext uri="{BB962C8B-B14F-4D97-AF65-F5344CB8AC3E}">
        <p14:creationId xmlns:p14="http://schemas.microsoft.com/office/powerpoint/2010/main" val="39907826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ESC 12 is here to support…</a:t>
            </a:r>
            <a:endParaRPr lang="en-US" dirty="0"/>
          </a:p>
        </p:txBody>
      </p:sp>
      <p:sp>
        <p:nvSpPr>
          <p:cNvPr id="3" name="Content Placeholder 2"/>
          <p:cNvSpPr>
            <a:spLocks noGrp="1"/>
          </p:cNvSpPr>
          <p:nvPr>
            <p:ph idx="1"/>
          </p:nvPr>
        </p:nvSpPr>
        <p:spPr/>
        <p:txBody>
          <a:bodyPr>
            <a:normAutofit/>
          </a:bodyPr>
          <a:lstStyle/>
          <a:p>
            <a:r>
              <a:rPr lang="en-US" dirty="0" smtClean="0"/>
              <a:t>Balanced Literacy</a:t>
            </a:r>
          </a:p>
          <a:p>
            <a:r>
              <a:rPr lang="en-US" dirty="0" smtClean="0"/>
              <a:t>Writers’ Workshop</a:t>
            </a:r>
          </a:p>
          <a:p>
            <a:r>
              <a:rPr lang="en-US" dirty="0" smtClean="0"/>
              <a:t>Figure 19 TEKS: Reading Strategies</a:t>
            </a:r>
          </a:p>
          <a:p>
            <a:r>
              <a:rPr lang="en-US" dirty="0" smtClean="0"/>
              <a:t>Targeted Genres </a:t>
            </a:r>
          </a:p>
          <a:p>
            <a:r>
              <a:rPr lang="en-US" dirty="0" smtClean="0"/>
              <a:t>Vocabulary</a:t>
            </a:r>
          </a:p>
          <a:p>
            <a:r>
              <a:rPr lang="en-US" dirty="0" smtClean="0"/>
              <a:t>Attacking STAAR Writing Rubrics</a:t>
            </a:r>
          </a:p>
          <a:p>
            <a:r>
              <a:rPr lang="en-US" dirty="0" smtClean="0"/>
              <a:t>Emergent Reading</a:t>
            </a:r>
          </a:p>
          <a:p>
            <a:r>
              <a:rPr lang="en-US" dirty="0" smtClean="0"/>
              <a:t>Struggling Readers</a:t>
            </a:r>
          </a:p>
          <a:p>
            <a:r>
              <a:rPr lang="en-US" dirty="0" smtClean="0"/>
              <a:t>Customized Sessions</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20617676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8982" y="0"/>
            <a:ext cx="4475018"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79916"/>
            <a:ext cx="4668982" cy="6079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11565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6745224" cy="1828800"/>
          </a:xfrm>
        </p:spPr>
        <p:txBody>
          <a:bodyPr/>
          <a:lstStyle/>
          <a:p>
            <a:r>
              <a:rPr lang="en-US" dirty="0" smtClean="0"/>
              <a:t>Mathematics </a:t>
            </a:r>
            <a:endParaRPr lang="en-US" dirty="0"/>
          </a:p>
        </p:txBody>
      </p:sp>
      <p:sp>
        <p:nvSpPr>
          <p:cNvPr id="3" name="Text Placeholder 2"/>
          <p:cNvSpPr>
            <a:spLocks noGrp="1"/>
          </p:cNvSpPr>
          <p:nvPr>
            <p:ph type="body" idx="1"/>
          </p:nvPr>
        </p:nvSpPr>
        <p:spPr>
          <a:xfrm>
            <a:off x="4190999" y="2931712"/>
            <a:ext cx="4303713" cy="1454888"/>
          </a:xfrm>
        </p:spPr>
        <p:txBody>
          <a:bodyPr/>
          <a:lstStyle/>
          <a:p>
            <a:r>
              <a:rPr lang="en-US" dirty="0" smtClean="0"/>
              <a:t>Mark Pietka</a:t>
            </a:r>
          </a:p>
          <a:p>
            <a:r>
              <a:rPr lang="en-US" dirty="0" smtClean="0">
                <a:hlinkClick r:id="rId2"/>
              </a:rPr>
              <a:t>mpietka@esc12.net</a:t>
            </a:r>
            <a:endParaRPr lang="en-US" dirty="0" smtClean="0"/>
          </a:p>
          <a:p>
            <a:endParaRPr lang="en-US" dirty="0"/>
          </a:p>
        </p:txBody>
      </p:sp>
      <p:pic>
        <p:nvPicPr>
          <p:cNvPr id="4" name="Picture 3" descr="esc12bwlogo_transparent.png"/>
          <p:cNvPicPr>
            <a:picLocks noChangeAspect="1"/>
          </p:cNvPicPr>
          <p:nvPr/>
        </p:nvPicPr>
        <p:blipFill>
          <a:blip r:embed="rId3" cstate="print"/>
          <a:stretch>
            <a:fillRect/>
          </a:stretch>
        </p:blipFill>
        <p:spPr>
          <a:xfrm>
            <a:off x="457200" y="533400"/>
            <a:ext cx="1752600" cy="851261"/>
          </a:xfrm>
          <a:prstGeom prst="rect">
            <a:avLst/>
          </a:prstGeom>
        </p:spPr>
      </p:pic>
    </p:spTree>
    <p:extLst>
      <p:ext uri="{BB962C8B-B14F-4D97-AF65-F5344CB8AC3E}">
        <p14:creationId xmlns:p14="http://schemas.microsoft.com/office/powerpoint/2010/main" val="9935053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Mathematics</a:t>
            </a:r>
            <a:endParaRPr lang="en-US" dirty="0"/>
          </a:p>
        </p:txBody>
      </p:sp>
      <p:sp>
        <p:nvSpPr>
          <p:cNvPr id="6" name="Text Placeholder 5"/>
          <p:cNvSpPr>
            <a:spLocks noGrp="1"/>
          </p:cNvSpPr>
          <p:nvPr>
            <p:ph type="body" idx="1"/>
          </p:nvPr>
        </p:nvSpPr>
        <p:spPr/>
        <p:txBody>
          <a:bodyPr/>
          <a:lstStyle/>
          <a:p>
            <a:endParaRPr lang="en-US"/>
          </a:p>
        </p:txBody>
      </p:sp>
      <p:sp>
        <p:nvSpPr>
          <p:cNvPr id="8" name="Text Placeholder 7"/>
          <p:cNvSpPr>
            <a:spLocks noGrp="1"/>
          </p:cNvSpPr>
          <p:nvPr>
            <p:ph type="body" sz="half" idx="3"/>
          </p:nvPr>
        </p:nvSpPr>
        <p:spPr/>
        <p:txBody>
          <a:bodyPr/>
          <a:lstStyle/>
          <a:p>
            <a:endParaRPr lang="en-US"/>
          </a:p>
        </p:txBody>
      </p:sp>
      <p:sp>
        <p:nvSpPr>
          <p:cNvPr id="7" name="Content Placeholder 6"/>
          <p:cNvSpPr>
            <a:spLocks noGrp="1"/>
          </p:cNvSpPr>
          <p:nvPr>
            <p:ph sz="quarter" idx="2"/>
          </p:nvPr>
        </p:nvSpPr>
        <p:spPr/>
        <p:txBody>
          <a:bodyPr/>
          <a:lstStyle/>
          <a:p>
            <a:r>
              <a:rPr lang="en-US" dirty="0" smtClean="0"/>
              <a:t>Complaints</a:t>
            </a:r>
          </a:p>
          <a:p>
            <a:pPr lvl="1"/>
            <a:r>
              <a:rPr lang="en-US" dirty="0" smtClean="0"/>
              <a:t>Kristin Arterbury</a:t>
            </a:r>
          </a:p>
          <a:p>
            <a:pPr marL="630936" lvl="2" indent="0">
              <a:buNone/>
            </a:pPr>
            <a:r>
              <a:rPr lang="en-US" dirty="0" smtClean="0">
                <a:hlinkClick r:id="rId2"/>
              </a:rPr>
              <a:t>karterbury@esc12.net</a:t>
            </a:r>
            <a:r>
              <a:rPr lang="en-US" dirty="0" smtClean="0"/>
              <a:t>	</a:t>
            </a:r>
          </a:p>
          <a:p>
            <a:endParaRPr lang="en-US" dirty="0"/>
          </a:p>
        </p:txBody>
      </p:sp>
      <p:sp>
        <p:nvSpPr>
          <p:cNvPr id="9" name="Content Placeholder 8"/>
          <p:cNvSpPr>
            <a:spLocks noGrp="1"/>
          </p:cNvSpPr>
          <p:nvPr>
            <p:ph sz="quarter" idx="4"/>
          </p:nvPr>
        </p:nvSpPr>
        <p:spPr/>
        <p:txBody>
          <a:bodyPr/>
          <a:lstStyle/>
          <a:p>
            <a:r>
              <a:rPr lang="en-US" dirty="0" smtClean="0"/>
              <a:t>Praises</a:t>
            </a:r>
          </a:p>
          <a:p>
            <a:pPr lvl="1"/>
            <a:r>
              <a:rPr lang="en-US" dirty="0" smtClean="0"/>
              <a:t>Mark Pietka</a:t>
            </a:r>
          </a:p>
          <a:p>
            <a:pPr lvl="1"/>
            <a:r>
              <a:rPr lang="en-US" dirty="0">
                <a:hlinkClick r:id="rId3"/>
              </a:rPr>
              <a:t>m</a:t>
            </a:r>
            <a:r>
              <a:rPr lang="en-US" dirty="0" smtClean="0">
                <a:hlinkClick r:id="rId3"/>
              </a:rPr>
              <a:t>pietka@esc12.net</a:t>
            </a:r>
            <a:endParaRPr lang="en-US" dirty="0" smtClean="0"/>
          </a:p>
          <a:p>
            <a:pPr lvl="1"/>
            <a:endParaRPr lang="en-US"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48" y="3733800"/>
            <a:ext cx="7826041" cy="255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863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left)">
                                      <p:cBhvr>
                                        <p:cTn id="7" dur="1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1000"/>
                                        <p:tgtEl>
                                          <p:spTgt spid="7">
                                            <p:txEl>
                                              <p:pRg st="0" end="0"/>
                                            </p:txEl>
                                          </p:spTgt>
                                        </p:tgtEl>
                                      </p:cBhvr>
                                    </p:animEffect>
                                    <p:anim calcmode="lin" valueType="num">
                                      <p:cBhvr>
                                        <p:cTn id="1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1000"/>
                                        <p:tgtEl>
                                          <p:spTgt spid="7">
                                            <p:txEl>
                                              <p:pRg st="1" end="1"/>
                                            </p:txEl>
                                          </p:spTgt>
                                        </p:tgtEl>
                                      </p:cBhvr>
                                    </p:animEffect>
                                    <p:anim calcmode="lin" valueType="num">
                                      <p:cBhvr>
                                        <p:cTn id="20"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1000"/>
                                        <p:tgtEl>
                                          <p:spTgt spid="7">
                                            <p:txEl>
                                              <p:pRg st="2" end="2"/>
                                            </p:txEl>
                                          </p:spTgt>
                                        </p:tgtEl>
                                      </p:cBhvr>
                                    </p:animEffect>
                                    <p:anim calcmode="lin" valueType="num">
                                      <p:cBhvr>
                                        <p:cTn id="27"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 calcmode="lin" valueType="num">
                                      <p:cBhvr additive="base">
                                        <p:cTn id="3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xEl>
                                              <p:pRg st="1" end="1"/>
                                            </p:txEl>
                                          </p:spTgt>
                                        </p:tgtEl>
                                        <p:attrNameLst>
                                          <p:attrName>style.visibility</p:attrName>
                                        </p:attrNameLst>
                                      </p:cBhvr>
                                      <p:to>
                                        <p:strVal val="visible"/>
                                      </p:to>
                                    </p:set>
                                    <p:anim calcmode="lin" valueType="num">
                                      <p:cBhvr additive="base">
                                        <p:cTn id="3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xEl>
                                              <p:pRg st="2" end="2"/>
                                            </p:txEl>
                                          </p:spTgt>
                                        </p:tgtEl>
                                        <p:attrNameLst>
                                          <p:attrName>style.visibility</p:attrName>
                                        </p:attrNameLst>
                                      </p:cBhvr>
                                      <p:to>
                                        <p:strVal val="visible"/>
                                      </p:to>
                                    </p:set>
                                    <p:anim calcmode="lin" valueType="num">
                                      <p:cBhvr additive="base">
                                        <p:cTn id="4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1981200" cy="3108543"/>
          </a:xfrm>
          <a:prstGeom prst="rect">
            <a:avLst/>
          </a:prstGeom>
        </p:spPr>
        <p:txBody>
          <a:bodyPr wrap="square">
            <a:spAutoFit/>
          </a:bodyPr>
          <a:lstStyle/>
          <a:p>
            <a:r>
              <a:rPr lang="en-US" sz="2800" dirty="0"/>
              <a:t>Our goal is to help you tame the beast and get control of STAAR!!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304800"/>
            <a:ext cx="6248400" cy="6367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13457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Details – Process Matters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lgn="ctr">
                  <a:buNone/>
                </a:pPr>
                <a:r>
                  <a:rPr lang="en-US" sz="3600" b="1" dirty="0" smtClean="0">
                    <a:ea typeface="Cambria Math"/>
                  </a:rPr>
                  <a:t>Questions Dual Coded to </a:t>
                </a:r>
              </a:p>
              <a:p>
                <a:pPr marL="0" indent="0" algn="ctr">
                  <a:buNone/>
                </a:pPr>
                <a:r>
                  <a:rPr lang="en-US" sz="3600" b="1" dirty="0" smtClean="0">
                    <a:ea typeface="Cambria Math"/>
                  </a:rPr>
                  <a:t>Process Standards</a:t>
                </a:r>
              </a:p>
              <a:p>
                <a:r>
                  <a:rPr lang="en-US" sz="3600" dirty="0" smtClean="0">
                    <a:ea typeface="Cambria Math"/>
                  </a:rPr>
                  <a:t>Blueprint says </a:t>
                </a:r>
                <a14:m>
                  <m:oMath xmlns:m="http://schemas.openxmlformats.org/officeDocument/2006/math">
                    <m:r>
                      <a:rPr lang="en-US" sz="3600" i="1" smtClean="0">
                        <a:latin typeface="Cambria Math"/>
                        <a:ea typeface="Cambria Math"/>
                      </a:rPr>
                      <m:t>≥</m:t>
                    </m:r>
                  </m:oMath>
                </a14:m>
                <a:r>
                  <a:rPr lang="en-US" sz="3600" dirty="0" smtClean="0"/>
                  <a:t> 75% Questions per Assessment In Math (Grades 3-8) </a:t>
                </a:r>
                <a:endParaRPr lang="en-US" sz="3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2000" t="-20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Oval 3"/>
              <p:cNvSpPr/>
              <p:nvPr/>
            </p:nvSpPr>
            <p:spPr>
              <a:xfrm>
                <a:off x="1905000" y="4114800"/>
                <a:ext cx="52578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ea typeface="Cambria Math"/>
                  </a:rPr>
                  <a:t>Test Data </a:t>
                </a:r>
                <a14:m>
                  <m:oMath xmlns:m="http://schemas.openxmlformats.org/officeDocument/2006/math">
                    <m:r>
                      <a:rPr lang="en-US" sz="6000" i="1" smtClean="0">
                        <a:latin typeface="Cambria Math"/>
                        <a:ea typeface="Cambria Math"/>
                      </a:rPr>
                      <m:t>≈</m:t>
                    </m:r>
                    <m:r>
                      <a:rPr lang="en-US" sz="6000" b="0" i="1" smtClean="0">
                        <a:latin typeface="Cambria Math"/>
                        <a:ea typeface="Cambria Math"/>
                      </a:rPr>
                      <m:t>82%</m:t>
                    </m:r>
                  </m:oMath>
                </a14:m>
                <a:endParaRPr lang="en-US" sz="6000" dirty="0"/>
              </a:p>
            </p:txBody>
          </p:sp>
        </mc:Choice>
        <mc:Fallback xmlns="">
          <p:sp>
            <p:nvSpPr>
              <p:cNvPr id="4" name="Oval 3"/>
              <p:cNvSpPr>
                <a:spLocks noRot="1" noChangeAspect="1" noMove="1" noResize="1" noEditPoints="1" noAdjustHandles="1" noChangeArrowheads="1" noChangeShapeType="1" noTextEdit="1"/>
              </p:cNvSpPr>
              <p:nvPr/>
            </p:nvSpPr>
            <p:spPr>
              <a:xfrm>
                <a:off x="1905000" y="4114800"/>
                <a:ext cx="5257800" cy="2286000"/>
              </a:xfrm>
              <a:prstGeom prst="ellipse">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51861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44" y="381000"/>
            <a:ext cx="8696312" cy="1036638"/>
          </a:xfrm>
        </p:spPr>
        <p:txBody>
          <a:bodyPr>
            <a:noAutofit/>
          </a:bodyPr>
          <a:lstStyle/>
          <a:p>
            <a:r>
              <a:rPr lang="en-US" dirty="0" smtClean="0"/>
              <a:t>Data Details – Not all Process Standards are Equally Assessed!!</a:t>
            </a:r>
            <a:endParaRPr lang="en-US" dirty="0"/>
          </a:p>
        </p:txBody>
      </p:sp>
      <p:sp>
        <p:nvSpPr>
          <p:cNvPr id="3" name="Content Placeholder 2"/>
          <p:cNvSpPr>
            <a:spLocks noGrp="1"/>
          </p:cNvSpPr>
          <p:nvPr>
            <p:ph idx="1"/>
          </p:nvPr>
        </p:nvSpPr>
        <p:spPr>
          <a:xfrm>
            <a:off x="457200" y="1752600"/>
            <a:ext cx="8229600" cy="4254691"/>
          </a:xfrm>
        </p:spPr>
        <p:txBody>
          <a:bodyPr>
            <a:normAutofit/>
          </a:bodyPr>
          <a:lstStyle/>
          <a:p>
            <a:pPr marL="0" indent="0">
              <a:buNone/>
            </a:pPr>
            <a:r>
              <a:rPr lang="en-US" dirty="0" smtClean="0"/>
              <a:t>Each Grade Level (3-8) has 6 process standards</a:t>
            </a:r>
          </a:p>
          <a:p>
            <a:pPr marL="0" indent="0">
              <a:buNone/>
            </a:pPr>
            <a:endParaRPr lang="en-US" dirty="0" smtClean="0"/>
          </a:p>
          <a:p>
            <a:endParaRPr lang="en-US" dirty="0"/>
          </a:p>
        </p:txBody>
      </p:sp>
      <p:pic>
        <p:nvPicPr>
          <p:cNvPr id="4" name="Picture 3"/>
          <p:cNvPicPr>
            <a:picLocks noChangeAspect="1"/>
          </p:cNvPicPr>
          <p:nvPr/>
        </p:nvPicPr>
        <p:blipFill rotWithShape="1">
          <a:blip r:embed="rId2"/>
          <a:srcRect l="11001" t="40976" r="49655"/>
          <a:stretch/>
        </p:blipFill>
        <p:spPr>
          <a:xfrm rot="5400000">
            <a:off x="2455072" y="245271"/>
            <a:ext cx="4343400" cy="8729656"/>
          </a:xfrm>
          <a:prstGeom prst="rect">
            <a:avLst/>
          </a:prstGeom>
        </p:spPr>
      </p:pic>
      <p:sp>
        <p:nvSpPr>
          <p:cNvPr id="5" name="Rectangle 4"/>
          <p:cNvSpPr/>
          <p:nvPr/>
        </p:nvSpPr>
        <p:spPr>
          <a:xfrm>
            <a:off x="762000" y="3276600"/>
            <a:ext cx="8196256" cy="609600"/>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001637" y="2431473"/>
            <a:ext cx="7772400" cy="2286000"/>
          </a:xfrm>
          <a:prstGeom prst="roundRect">
            <a:avLst/>
          </a:prstGeom>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(13|9)</a:t>
            </a:r>
          </a:p>
          <a:p>
            <a:pPr algn="ctr"/>
            <a:r>
              <a:rPr lang="en-US" sz="4000" dirty="0" smtClean="0"/>
              <a:t>(13 items in 2012|9 items in 2013)</a:t>
            </a:r>
            <a:endParaRPr lang="en-US" sz="40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048000"/>
            <a:ext cx="6786971" cy="1552575"/>
          </a:xfrm>
          <a:prstGeom prst="rect">
            <a:avLst/>
          </a:prstGeom>
          <a:noFill/>
          <a:ln w="6667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
        <p:nvSpPr>
          <p:cNvPr id="9" name="Rectangle 8"/>
          <p:cNvSpPr/>
          <p:nvPr/>
        </p:nvSpPr>
        <p:spPr>
          <a:xfrm>
            <a:off x="4724400" y="4953000"/>
            <a:ext cx="2057400" cy="609600"/>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81800" y="5562600"/>
            <a:ext cx="2176456" cy="533400"/>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309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09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9" grpId="0" animBg="1"/>
      <p:bldP spid="9" grpId="1" animBg="1"/>
      <p:bldP spid="10" grpId="0" animBg="1"/>
      <p:bldP spid="1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extLst>
              <p:ext uri="{D42A27DB-BD31-4B8C-83A1-F6EECF244321}">
                <p14:modId xmlns:p14="http://schemas.microsoft.com/office/powerpoint/2010/main" val="452051415"/>
              </p:ext>
            </p:extLst>
          </p:nvPr>
        </p:nvGraphicFramePr>
        <p:xfrm>
          <a:off x="304800" y="228601"/>
          <a:ext cx="8610600" cy="6427311"/>
        </p:xfrm>
        <a:graphic>
          <a:graphicData uri="http://schemas.openxmlformats.org/drawingml/2006/table">
            <a:tbl>
              <a:tblPr firstRow="1" bandRow="1">
                <a:tableStyleId>{5C22544A-7EE6-4342-B048-85BDC9FD1C3A}</a:tableStyleId>
              </a:tblPr>
              <a:tblGrid>
                <a:gridCol w="1435100"/>
                <a:gridCol w="1435100"/>
                <a:gridCol w="1435100"/>
                <a:gridCol w="1435100"/>
                <a:gridCol w="1435100"/>
                <a:gridCol w="1435100"/>
              </a:tblGrid>
              <a:tr h="613576">
                <a:tc>
                  <a:txBody>
                    <a:bodyPr/>
                    <a:lstStyle/>
                    <a:p>
                      <a:r>
                        <a:rPr lang="en-US" dirty="0" smtClean="0"/>
                        <a:t>Readiness</a:t>
                      </a:r>
                    </a:p>
                    <a:p>
                      <a:r>
                        <a:rPr lang="en-US" dirty="0" smtClean="0"/>
                        <a:t>5</a:t>
                      </a:r>
                      <a:r>
                        <a:rPr lang="en-US" baseline="30000" dirty="0" smtClean="0"/>
                        <a:t>th</a:t>
                      </a:r>
                      <a:r>
                        <a:rPr lang="en-US" dirty="0" smtClean="0"/>
                        <a:t> Grade</a:t>
                      </a:r>
                      <a:endParaRPr lang="en-US" dirty="0"/>
                    </a:p>
                  </a:txBody>
                  <a:tcPr/>
                </a:tc>
                <a:tc>
                  <a:txBody>
                    <a:bodyPr/>
                    <a:lstStyle/>
                    <a:p>
                      <a:r>
                        <a:rPr lang="en-US" dirty="0" smtClean="0"/>
                        <a:t>Number of Items</a:t>
                      </a:r>
                      <a:endParaRPr lang="en-US" dirty="0"/>
                    </a:p>
                  </a:txBody>
                  <a:tcPr/>
                </a:tc>
                <a:tc>
                  <a:txBody>
                    <a:bodyPr/>
                    <a:lstStyle/>
                    <a:p>
                      <a:r>
                        <a:rPr lang="en-US" dirty="0" smtClean="0"/>
                        <a:t>Readiness</a:t>
                      </a:r>
                    </a:p>
                    <a:p>
                      <a:r>
                        <a:rPr lang="en-US" dirty="0" smtClean="0"/>
                        <a:t>8</a:t>
                      </a:r>
                      <a:r>
                        <a:rPr lang="en-US" baseline="30000" dirty="0" smtClean="0"/>
                        <a:t>th</a:t>
                      </a:r>
                      <a:r>
                        <a:rPr lang="en-US" dirty="0" smtClean="0"/>
                        <a:t> Grade</a:t>
                      </a:r>
                      <a:endParaRPr lang="en-US" dirty="0"/>
                    </a:p>
                  </a:txBody>
                  <a:tcPr/>
                </a:tc>
                <a:tc>
                  <a:txBody>
                    <a:bodyPr/>
                    <a:lstStyle/>
                    <a:p>
                      <a:r>
                        <a:rPr lang="en-US" dirty="0" smtClean="0"/>
                        <a:t>Number of Items</a:t>
                      </a:r>
                      <a:endParaRPr lang="en-US" dirty="0"/>
                    </a:p>
                  </a:txBody>
                  <a:tcPr/>
                </a:tc>
                <a:tc>
                  <a:txBody>
                    <a:bodyPr/>
                    <a:lstStyle/>
                    <a:p>
                      <a:r>
                        <a:rPr lang="en-US" dirty="0" smtClean="0"/>
                        <a:t>Readiness</a:t>
                      </a:r>
                    </a:p>
                    <a:p>
                      <a:r>
                        <a:rPr lang="en-US" dirty="0" smtClean="0"/>
                        <a:t>Algebra I</a:t>
                      </a:r>
                      <a:endParaRPr lang="en-US" dirty="0"/>
                    </a:p>
                  </a:txBody>
                  <a:tcPr/>
                </a:tc>
                <a:tc>
                  <a:txBody>
                    <a:bodyPr/>
                    <a:lstStyle/>
                    <a:p>
                      <a:r>
                        <a:rPr lang="en-US" dirty="0" smtClean="0"/>
                        <a:t>Number</a:t>
                      </a:r>
                      <a:r>
                        <a:rPr lang="en-US" baseline="0" dirty="0" smtClean="0"/>
                        <a:t> of Items</a:t>
                      </a:r>
                      <a:endParaRPr lang="en-US" dirty="0"/>
                    </a:p>
                  </a:txBody>
                  <a:tcPr/>
                </a:tc>
              </a:tr>
              <a:tr h="478330">
                <a:tc>
                  <a:txBody>
                    <a:bodyPr/>
                    <a:lstStyle/>
                    <a:p>
                      <a:r>
                        <a:rPr lang="en-US" dirty="0" smtClean="0"/>
                        <a:t>SE</a:t>
                      </a:r>
                      <a:endParaRPr lang="en-US" dirty="0"/>
                    </a:p>
                  </a:txBody>
                  <a:tcPr/>
                </a:tc>
                <a:tc>
                  <a:txBody>
                    <a:bodyPr/>
                    <a:lstStyle/>
                    <a:p>
                      <a:r>
                        <a:rPr lang="en-US" dirty="0" smtClean="0"/>
                        <a:t>2013</a:t>
                      </a:r>
                      <a:r>
                        <a:rPr lang="en-US" baseline="0" dirty="0" smtClean="0"/>
                        <a:t> Test</a:t>
                      </a:r>
                      <a:endParaRPr lang="en-US" dirty="0"/>
                    </a:p>
                  </a:txBody>
                  <a:tcPr/>
                </a:tc>
                <a:tc>
                  <a:txBody>
                    <a:bodyPr/>
                    <a:lstStyle/>
                    <a:p>
                      <a:r>
                        <a:rPr lang="en-US" dirty="0" smtClean="0"/>
                        <a:t>SE</a:t>
                      </a:r>
                      <a:endParaRPr lang="en-US" dirty="0"/>
                    </a:p>
                  </a:txBody>
                  <a:tcPr/>
                </a:tc>
                <a:tc>
                  <a:txBody>
                    <a:bodyPr/>
                    <a:lstStyle/>
                    <a:p>
                      <a:r>
                        <a:rPr lang="en-US" dirty="0" smtClean="0"/>
                        <a:t>2013 Test</a:t>
                      </a:r>
                      <a:endParaRPr lang="en-US" dirty="0"/>
                    </a:p>
                  </a:txBody>
                  <a:tcPr/>
                </a:tc>
                <a:tc>
                  <a:txBody>
                    <a:bodyPr/>
                    <a:lstStyle/>
                    <a:p>
                      <a:r>
                        <a:rPr lang="en-US" dirty="0" smtClean="0"/>
                        <a:t>SE</a:t>
                      </a:r>
                      <a:endParaRPr lang="en-US" dirty="0"/>
                    </a:p>
                  </a:txBody>
                  <a:tcPr/>
                </a:tc>
                <a:tc>
                  <a:txBody>
                    <a:bodyPr/>
                    <a:lstStyle/>
                    <a:p>
                      <a:r>
                        <a:rPr lang="en-US" dirty="0" smtClean="0"/>
                        <a:t>2013 Test</a:t>
                      </a:r>
                      <a:endParaRPr lang="en-US" dirty="0"/>
                    </a:p>
                  </a:txBody>
                  <a:tcPr/>
                </a:tc>
              </a:tr>
              <a:tr h="408377">
                <a:tc>
                  <a:txBody>
                    <a:bodyPr/>
                    <a:lstStyle/>
                    <a:p>
                      <a:r>
                        <a:rPr lang="en-US" dirty="0" smtClean="0"/>
                        <a:t>5.2A</a:t>
                      </a:r>
                      <a:endParaRPr lang="en-US" dirty="0"/>
                    </a:p>
                  </a:txBody>
                  <a:tcPr/>
                </a:tc>
                <a:tc>
                  <a:txBody>
                    <a:bodyPr/>
                    <a:lstStyle/>
                    <a:p>
                      <a:r>
                        <a:rPr lang="en-US" dirty="0" smtClean="0"/>
                        <a:t>3</a:t>
                      </a:r>
                      <a:endParaRPr lang="en-US" dirty="0"/>
                    </a:p>
                  </a:txBody>
                  <a:tcPr/>
                </a:tc>
                <a:tc>
                  <a:txBody>
                    <a:bodyPr/>
                    <a:lstStyle/>
                    <a:p>
                      <a:r>
                        <a:rPr lang="en-US" smtClean="0"/>
                        <a:t>8.1A</a:t>
                      </a:r>
                      <a:endParaRPr lang="en-US" dirty="0"/>
                    </a:p>
                  </a:txBody>
                  <a:tcPr/>
                </a:tc>
                <a:tc>
                  <a:txBody>
                    <a:bodyPr/>
                    <a:lstStyle/>
                    <a:p>
                      <a:r>
                        <a:rPr lang="en-US" dirty="0" smtClean="0"/>
                        <a:t>3</a:t>
                      </a:r>
                      <a:endParaRPr lang="en-US" dirty="0"/>
                    </a:p>
                  </a:txBody>
                  <a:tcPr/>
                </a:tc>
                <a:tc>
                  <a:txBody>
                    <a:bodyPr/>
                    <a:lstStyle/>
                    <a:p>
                      <a:r>
                        <a:rPr lang="en-US" dirty="0" smtClean="0"/>
                        <a:t>A.1D</a:t>
                      </a:r>
                      <a:endParaRPr lang="en-US" dirty="0"/>
                    </a:p>
                  </a:txBody>
                  <a:tcPr/>
                </a:tc>
                <a:tc>
                  <a:txBody>
                    <a:bodyPr/>
                    <a:lstStyle/>
                    <a:p>
                      <a:r>
                        <a:rPr lang="en-US" dirty="0" smtClean="0"/>
                        <a:t>3</a:t>
                      </a:r>
                    </a:p>
                  </a:txBody>
                  <a:tcPr/>
                </a:tc>
              </a:tr>
              <a:tr h="408377">
                <a:tc>
                  <a:txBody>
                    <a:bodyPr/>
                    <a:lstStyle/>
                    <a:p>
                      <a:r>
                        <a:rPr lang="en-US" dirty="0" smtClean="0"/>
                        <a:t>5.2C</a:t>
                      </a:r>
                      <a:endParaRPr lang="en-US" dirty="0"/>
                    </a:p>
                  </a:txBody>
                  <a:tcPr/>
                </a:tc>
                <a:tc>
                  <a:txBody>
                    <a:bodyPr/>
                    <a:lstStyle/>
                    <a:p>
                      <a:r>
                        <a:rPr lang="en-US" dirty="0" smtClean="0"/>
                        <a:t>3</a:t>
                      </a:r>
                      <a:endParaRPr lang="en-US" dirty="0"/>
                    </a:p>
                  </a:txBody>
                  <a:tcPr/>
                </a:tc>
                <a:tc>
                  <a:txBody>
                    <a:bodyPr/>
                    <a:lstStyle/>
                    <a:p>
                      <a:r>
                        <a:rPr lang="en-US" dirty="0" smtClean="0"/>
                        <a:t>8.2B</a:t>
                      </a:r>
                      <a:endParaRPr lang="en-US" dirty="0"/>
                    </a:p>
                  </a:txBody>
                  <a:tcPr/>
                </a:tc>
                <a:tc>
                  <a:txBody>
                    <a:bodyPr/>
                    <a:lstStyle/>
                    <a:p>
                      <a:r>
                        <a:rPr lang="en-US" dirty="0" smtClean="0"/>
                        <a:t>3</a:t>
                      </a:r>
                      <a:endParaRPr lang="en-US" dirty="0"/>
                    </a:p>
                  </a:txBody>
                  <a:tcPr/>
                </a:tc>
                <a:tc>
                  <a:txBody>
                    <a:bodyPr/>
                    <a:lstStyle/>
                    <a:p>
                      <a:r>
                        <a:rPr lang="en-US" dirty="0" smtClean="0"/>
                        <a:t>A.1E</a:t>
                      </a:r>
                      <a:endParaRPr lang="en-US" dirty="0"/>
                    </a:p>
                  </a:txBody>
                  <a:tcPr/>
                </a:tc>
                <a:tc>
                  <a:txBody>
                    <a:bodyPr/>
                    <a:lstStyle/>
                    <a:p>
                      <a:r>
                        <a:rPr lang="en-US" dirty="0" smtClean="0"/>
                        <a:t>2</a:t>
                      </a:r>
                      <a:endParaRPr lang="en-US" dirty="0"/>
                    </a:p>
                  </a:txBody>
                  <a:tcPr/>
                </a:tc>
              </a:tr>
              <a:tr h="408377">
                <a:tc>
                  <a:txBody>
                    <a:bodyPr/>
                    <a:lstStyle/>
                    <a:p>
                      <a:r>
                        <a:rPr lang="en-US" dirty="0" smtClean="0"/>
                        <a:t>5.3A</a:t>
                      </a:r>
                      <a:endParaRPr lang="en-US" dirty="0"/>
                    </a:p>
                  </a:txBody>
                  <a:tcPr/>
                </a:tc>
                <a:tc>
                  <a:txBody>
                    <a:bodyPr/>
                    <a:lstStyle/>
                    <a:p>
                      <a:r>
                        <a:rPr lang="en-US" dirty="0" smtClean="0"/>
                        <a:t>3</a:t>
                      </a:r>
                      <a:endParaRPr lang="en-US" dirty="0"/>
                    </a:p>
                  </a:txBody>
                  <a:tcPr/>
                </a:tc>
                <a:tc>
                  <a:txBody>
                    <a:bodyPr/>
                    <a:lstStyle/>
                    <a:p>
                      <a:r>
                        <a:rPr lang="en-US" smtClean="0"/>
                        <a:t>8.3B</a:t>
                      </a:r>
                      <a:endParaRPr lang="en-US" dirty="0"/>
                    </a:p>
                  </a:txBody>
                  <a:tcPr/>
                </a:tc>
                <a:tc>
                  <a:txBody>
                    <a:bodyPr/>
                    <a:lstStyle/>
                    <a:p>
                      <a:r>
                        <a:rPr lang="en-US" dirty="0" smtClean="0"/>
                        <a:t>3</a:t>
                      </a:r>
                      <a:endParaRPr lang="en-US" dirty="0"/>
                    </a:p>
                  </a:txBody>
                  <a:tcPr/>
                </a:tc>
                <a:tc>
                  <a:txBody>
                    <a:bodyPr/>
                    <a:lstStyle/>
                    <a:p>
                      <a:r>
                        <a:rPr lang="en-US" dirty="0" smtClean="0"/>
                        <a:t>A.2B</a:t>
                      </a:r>
                      <a:endParaRPr lang="en-US" dirty="0"/>
                    </a:p>
                  </a:txBody>
                  <a:tcPr/>
                </a:tc>
                <a:tc>
                  <a:txBody>
                    <a:bodyPr/>
                    <a:lstStyle/>
                    <a:p>
                      <a:r>
                        <a:rPr lang="en-US" dirty="0" smtClean="0"/>
                        <a:t>2</a:t>
                      </a:r>
                      <a:endParaRPr lang="en-US" dirty="0"/>
                    </a:p>
                  </a:txBody>
                  <a:tcPr/>
                </a:tc>
              </a:tr>
              <a:tr h="408377">
                <a:tc>
                  <a:txBody>
                    <a:bodyPr/>
                    <a:lstStyle/>
                    <a:p>
                      <a:r>
                        <a:rPr lang="en-US" dirty="0" smtClean="0"/>
                        <a:t>5.3B</a:t>
                      </a:r>
                      <a:endParaRPr lang="en-US" dirty="0"/>
                    </a:p>
                  </a:txBody>
                  <a:tcPr/>
                </a:tc>
                <a:tc>
                  <a:txBody>
                    <a:bodyPr/>
                    <a:lstStyle/>
                    <a:p>
                      <a:r>
                        <a:rPr lang="en-US" dirty="0" smtClean="0"/>
                        <a:t>3</a:t>
                      </a:r>
                      <a:endParaRPr lang="en-US" dirty="0"/>
                    </a:p>
                  </a:txBody>
                  <a:tcPr/>
                </a:tc>
                <a:tc>
                  <a:txBody>
                    <a:bodyPr/>
                    <a:lstStyle/>
                    <a:p>
                      <a:r>
                        <a:rPr lang="en-US" dirty="0" smtClean="0"/>
                        <a:t>8.4A</a:t>
                      </a:r>
                      <a:endParaRPr lang="en-US" dirty="0"/>
                    </a:p>
                  </a:txBody>
                  <a:tcPr/>
                </a:tc>
                <a:tc>
                  <a:txBody>
                    <a:bodyPr/>
                    <a:lstStyle/>
                    <a:p>
                      <a:r>
                        <a:rPr lang="en-US" dirty="0" smtClean="0"/>
                        <a:t>4</a:t>
                      </a:r>
                      <a:endParaRPr lang="en-US" dirty="0"/>
                    </a:p>
                  </a:txBody>
                  <a:tcPr/>
                </a:tc>
                <a:tc>
                  <a:txBody>
                    <a:bodyPr/>
                    <a:lstStyle/>
                    <a:p>
                      <a:r>
                        <a:rPr lang="en-US" dirty="0" smtClean="0"/>
                        <a:t>A.2D</a:t>
                      </a:r>
                      <a:endParaRPr lang="en-US" dirty="0"/>
                    </a:p>
                  </a:txBody>
                  <a:tcPr/>
                </a:tc>
                <a:tc>
                  <a:txBody>
                    <a:bodyPr/>
                    <a:lstStyle/>
                    <a:p>
                      <a:r>
                        <a:rPr lang="en-US" dirty="0" smtClean="0"/>
                        <a:t>2</a:t>
                      </a:r>
                      <a:endParaRPr lang="en-US" dirty="0"/>
                    </a:p>
                  </a:txBody>
                  <a:tcPr/>
                </a:tc>
              </a:tr>
              <a:tr h="408377">
                <a:tc>
                  <a:txBody>
                    <a:bodyPr/>
                    <a:lstStyle/>
                    <a:p>
                      <a:r>
                        <a:rPr lang="en-US" dirty="0" smtClean="0"/>
                        <a:t>5.3C</a:t>
                      </a:r>
                      <a:endParaRPr lang="en-US" dirty="0"/>
                    </a:p>
                  </a:txBody>
                  <a:tcPr/>
                </a:tc>
                <a:tc>
                  <a:txBody>
                    <a:bodyPr/>
                    <a:lstStyle/>
                    <a:p>
                      <a:r>
                        <a:rPr lang="en-US" dirty="0" smtClean="0"/>
                        <a:t>3</a:t>
                      </a:r>
                      <a:endParaRPr lang="en-US" dirty="0"/>
                    </a:p>
                  </a:txBody>
                  <a:tcPr/>
                </a:tc>
                <a:tc>
                  <a:txBody>
                    <a:bodyPr/>
                    <a:lstStyle/>
                    <a:p>
                      <a:r>
                        <a:rPr lang="en-US" dirty="0" smtClean="0"/>
                        <a:t>8.5A</a:t>
                      </a:r>
                      <a:endParaRPr lang="en-US" dirty="0"/>
                    </a:p>
                  </a:txBody>
                  <a:tcPr/>
                </a:tc>
                <a:tc>
                  <a:txBody>
                    <a:bodyPr/>
                    <a:lstStyle/>
                    <a:p>
                      <a:r>
                        <a:rPr lang="en-US" dirty="0" smtClean="0"/>
                        <a:t>4</a:t>
                      </a:r>
                      <a:endParaRPr lang="en-US" dirty="0"/>
                    </a:p>
                  </a:txBody>
                  <a:tcPr/>
                </a:tc>
                <a:tc>
                  <a:txBody>
                    <a:bodyPr/>
                    <a:lstStyle/>
                    <a:p>
                      <a:r>
                        <a:rPr lang="en-US" dirty="0" smtClean="0"/>
                        <a:t>A.4A</a:t>
                      </a:r>
                      <a:endParaRPr lang="en-US" dirty="0"/>
                    </a:p>
                  </a:txBody>
                  <a:tcPr/>
                </a:tc>
                <a:tc>
                  <a:txBody>
                    <a:bodyPr/>
                    <a:lstStyle/>
                    <a:p>
                      <a:r>
                        <a:rPr lang="en-US" dirty="0" smtClean="0"/>
                        <a:t>3</a:t>
                      </a:r>
                      <a:endParaRPr lang="en-US" dirty="0"/>
                    </a:p>
                  </a:txBody>
                  <a:tcPr/>
                </a:tc>
              </a:tr>
              <a:tr h="408377">
                <a:tc>
                  <a:txBody>
                    <a:bodyPr/>
                    <a:lstStyle/>
                    <a:p>
                      <a:r>
                        <a:rPr lang="en-US" dirty="0" smtClean="0"/>
                        <a:t>5.5A</a:t>
                      </a:r>
                      <a:endParaRPr lang="en-US" dirty="0"/>
                    </a:p>
                  </a:txBody>
                  <a:tcPr/>
                </a:tc>
                <a:tc>
                  <a:txBody>
                    <a:bodyPr/>
                    <a:lstStyle/>
                    <a:p>
                      <a:r>
                        <a:rPr lang="en-US" dirty="0" smtClean="0"/>
                        <a:t>4</a:t>
                      </a:r>
                      <a:endParaRPr lang="en-US" dirty="0"/>
                    </a:p>
                  </a:txBody>
                  <a:tcPr/>
                </a:tc>
                <a:tc>
                  <a:txBody>
                    <a:bodyPr/>
                    <a:lstStyle/>
                    <a:p>
                      <a:r>
                        <a:rPr lang="en-US" dirty="0" smtClean="0"/>
                        <a:t>8.6A</a:t>
                      </a:r>
                      <a:endParaRPr lang="en-US" dirty="0"/>
                    </a:p>
                  </a:txBody>
                  <a:tcPr/>
                </a:tc>
                <a:tc>
                  <a:txBody>
                    <a:bodyPr/>
                    <a:lstStyle/>
                    <a:p>
                      <a:r>
                        <a:rPr lang="en-US" dirty="0" smtClean="0"/>
                        <a:t>3</a:t>
                      </a:r>
                      <a:endParaRPr lang="en-US" dirty="0"/>
                    </a:p>
                  </a:txBody>
                  <a:tcPr/>
                </a:tc>
                <a:tc>
                  <a:txBody>
                    <a:bodyPr/>
                    <a:lstStyle/>
                    <a:p>
                      <a:r>
                        <a:rPr lang="en-US" dirty="0" smtClean="0"/>
                        <a:t>A.5C</a:t>
                      </a:r>
                      <a:endParaRPr lang="en-US" dirty="0"/>
                    </a:p>
                  </a:txBody>
                  <a:tcPr/>
                </a:tc>
                <a:tc>
                  <a:txBody>
                    <a:bodyPr/>
                    <a:lstStyle/>
                    <a:p>
                      <a:r>
                        <a:rPr lang="en-US" dirty="0" smtClean="0"/>
                        <a:t>3</a:t>
                      </a:r>
                      <a:endParaRPr lang="en-US" dirty="0"/>
                    </a:p>
                  </a:txBody>
                  <a:tcPr/>
                </a:tc>
              </a:tr>
              <a:tr h="408377">
                <a:tc>
                  <a:txBody>
                    <a:bodyPr/>
                    <a:lstStyle/>
                    <a:p>
                      <a:r>
                        <a:rPr lang="en-US" dirty="0" smtClean="0"/>
                        <a:t>5.8A</a:t>
                      </a:r>
                      <a:endParaRPr lang="en-US" dirty="0"/>
                    </a:p>
                  </a:txBody>
                  <a:tcPr/>
                </a:tc>
                <a:tc>
                  <a:txBody>
                    <a:bodyPr/>
                    <a:lstStyle/>
                    <a:p>
                      <a:r>
                        <a:rPr lang="en-US" dirty="0" smtClean="0"/>
                        <a:t>2</a:t>
                      </a:r>
                      <a:endParaRPr lang="en-US" dirty="0"/>
                    </a:p>
                  </a:txBody>
                  <a:tcPr/>
                </a:tc>
                <a:tc>
                  <a:txBody>
                    <a:bodyPr/>
                    <a:lstStyle/>
                    <a:p>
                      <a:r>
                        <a:rPr lang="en-US" dirty="0" smtClean="0"/>
                        <a:t>8.8C</a:t>
                      </a:r>
                      <a:endParaRPr lang="en-US" dirty="0"/>
                    </a:p>
                  </a:txBody>
                  <a:tcPr/>
                </a:tc>
                <a:tc>
                  <a:txBody>
                    <a:bodyPr/>
                    <a:lstStyle/>
                    <a:p>
                      <a:r>
                        <a:rPr lang="en-US" dirty="0" smtClean="0"/>
                        <a:t>3</a:t>
                      </a:r>
                      <a:endParaRPr lang="en-US" dirty="0"/>
                    </a:p>
                  </a:txBody>
                  <a:tcPr/>
                </a:tc>
                <a:tc>
                  <a:txBody>
                    <a:bodyPr/>
                    <a:lstStyle/>
                    <a:p>
                      <a:r>
                        <a:rPr lang="en-US" dirty="0" smtClean="0"/>
                        <a:t>A.6B</a:t>
                      </a:r>
                      <a:endParaRPr lang="en-US" dirty="0"/>
                    </a:p>
                  </a:txBody>
                  <a:tcPr/>
                </a:tc>
                <a:tc>
                  <a:txBody>
                    <a:bodyPr/>
                    <a:lstStyle/>
                    <a:p>
                      <a:r>
                        <a:rPr lang="en-US" dirty="0" smtClean="0"/>
                        <a:t>2</a:t>
                      </a:r>
                      <a:endParaRPr lang="en-US" dirty="0"/>
                    </a:p>
                  </a:txBody>
                  <a:tcPr/>
                </a:tc>
              </a:tr>
              <a:tr h="408377">
                <a:tc>
                  <a:txBody>
                    <a:bodyPr/>
                    <a:lstStyle/>
                    <a:p>
                      <a:r>
                        <a:rPr lang="en-US" dirty="0" smtClean="0"/>
                        <a:t>5.10C</a:t>
                      </a:r>
                      <a:endParaRPr lang="en-US" dirty="0"/>
                    </a:p>
                  </a:txBody>
                  <a:tcPr/>
                </a:tc>
                <a:tc>
                  <a:txBody>
                    <a:bodyPr/>
                    <a:lstStyle/>
                    <a:p>
                      <a:r>
                        <a:rPr lang="en-US" dirty="0" smtClean="0"/>
                        <a:t>4</a:t>
                      </a:r>
                      <a:endParaRPr lang="en-US" dirty="0"/>
                    </a:p>
                  </a:txBody>
                  <a:tcPr/>
                </a:tc>
                <a:tc>
                  <a:txBody>
                    <a:bodyPr/>
                    <a:lstStyle/>
                    <a:p>
                      <a:r>
                        <a:rPr lang="en-US" dirty="0" smtClean="0"/>
                        <a:t>8.9A</a:t>
                      </a:r>
                      <a:endParaRPr lang="en-US" dirty="0"/>
                    </a:p>
                  </a:txBody>
                  <a:tcPr/>
                </a:tc>
                <a:tc>
                  <a:txBody>
                    <a:bodyPr/>
                    <a:lstStyle/>
                    <a:p>
                      <a:r>
                        <a:rPr lang="en-US" dirty="0" smtClean="0"/>
                        <a:t>4</a:t>
                      </a:r>
                      <a:endParaRPr lang="en-US" dirty="0"/>
                    </a:p>
                  </a:txBody>
                  <a:tcPr/>
                </a:tc>
                <a:tc>
                  <a:txBody>
                    <a:bodyPr/>
                    <a:lstStyle/>
                    <a:p>
                      <a:r>
                        <a:rPr lang="en-US" dirty="0" smtClean="0"/>
                        <a:t>A.6C</a:t>
                      </a:r>
                      <a:endParaRPr lang="en-US" dirty="0"/>
                    </a:p>
                  </a:txBody>
                  <a:tcPr/>
                </a:tc>
                <a:tc>
                  <a:txBody>
                    <a:bodyPr/>
                    <a:lstStyle/>
                    <a:p>
                      <a:r>
                        <a:rPr lang="en-US" dirty="0" smtClean="0"/>
                        <a:t>3</a:t>
                      </a:r>
                      <a:endParaRPr lang="en-US" dirty="0"/>
                    </a:p>
                  </a:txBody>
                  <a:tcPr/>
                </a:tc>
              </a:tr>
              <a:tr h="408377">
                <a:tc>
                  <a:txBody>
                    <a:bodyPr/>
                    <a:lstStyle/>
                    <a:p>
                      <a:r>
                        <a:rPr lang="en-US" dirty="0" smtClean="0"/>
                        <a:t>5.12B</a:t>
                      </a:r>
                      <a:endParaRPr lang="en-US" dirty="0"/>
                    </a:p>
                  </a:txBody>
                  <a:tcPr/>
                </a:tc>
                <a:tc>
                  <a:txBody>
                    <a:bodyPr/>
                    <a:lstStyle/>
                    <a:p>
                      <a:r>
                        <a:rPr lang="en-US" dirty="0" smtClean="0"/>
                        <a:t>3</a:t>
                      </a:r>
                      <a:endParaRPr lang="en-US" dirty="0"/>
                    </a:p>
                  </a:txBody>
                  <a:tcPr/>
                </a:tc>
                <a:tc>
                  <a:txBody>
                    <a:bodyPr/>
                    <a:lstStyle/>
                    <a:p>
                      <a:r>
                        <a:rPr lang="en-US" dirty="0" smtClean="0"/>
                        <a:t>8.9B</a:t>
                      </a:r>
                      <a:endParaRPr lang="en-US" dirty="0"/>
                    </a:p>
                  </a:txBody>
                  <a:tcPr/>
                </a:tc>
                <a:tc>
                  <a:txBody>
                    <a:bodyPr/>
                    <a:lstStyle/>
                    <a:p>
                      <a:r>
                        <a:rPr lang="en-US" dirty="0" smtClean="0"/>
                        <a:t>3</a:t>
                      </a:r>
                      <a:endParaRPr lang="en-US" dirty="0"/>
                    </a:p>
                  </a:txBody>
                  <a:tcPr/>
                </a:tc>
                <a:tc>
                  <a:txBody>
                    <a:bodyPr/>
                    <a:lstStyle/>
                    <a:p>
                      <a:r>
                        <a:rPr lang="en-US" dirty="0" smtClean="0"/>
                        <a:t>A.6F</a:t>
                      </a:r>
                      <a:endParaRPr lang="en-US" dirty="0"/>
                    </a:p>
                  </a:txBody>
                  <a:tcPr/>
                </a:tc>
                <a:tc>
                  <a:txBody>
                    <a:bodyPr/>
                    <a:lstStyle/>
                    <a:p>
                      <a:r>
                        <a:rPr lang="en-US" dirty="0" smtClean="0"/>
                        <a:t>3</a:t>
                      </a:r>
                      <a:endParaRPr lang="en-US" dirty="0"/>
                    </a:p>
                  </a:txBody>
                  <a:tcPr/>
                </a:tc>
              </a:tr>
              <a:tr h="408377">
                <a:tc>
                  <a:txBody>
                    <a:bodyPr/>
                    <a:lstStyle/>
                    <a:p>
                      <a:r>
                        <a:rPr lang="en-US" dirty="0" smtClean="0"/>
                        <a:t>5.13B</a:t>
                      </a:r>
                      <a:endParaRPr lang="en-US" dirty="0"/>
                    </a:p>
                  </a:txBody>
                  <a:tcPr/>
                </a:tc>
                <a:tc>
                  <a:txBody>
                    <a:bodyPr/>
                    <a:lstStyle/>
                    <a:p>
                      <a:r>
                        <a:rPr lang="en-US" dirty="0" smtClean="0"/>
                        <a:t>4</a:t>
                      </a:r>
                      <a:endParaRPr lang="en-US" dirty="0"/>
                    </a:p>
                  </a:txBody>
                  <a:tcPr/>
                </a:tc>
                <a:tc>
                  <a:txBody>
                    <a:bodyPr/>
                    <a:lstStyle/>
                    <a:p>
                      <a:r>
                        <a:rPr lang="en-US" dirty="0" smtClean="0"/>
                        <a:t>8.11A</a:t>
                      </a:r>
                      <a:endParaRPr lang="en-US" dirty="0"/>
                    </a:p>
                  </a:txBody>
                  <a:tcPr/>
                </a:tc>
                <a:tc>
                  <a:txBody>
                    <a:bodyPr/>
                    <a:lstStyle/>
                    <a:p>
                      <a:r>
                        <a:rPr lang="en-US" dirty="0" smtClean="0"/>
                        <a:t>3</a:t>
                      </a:r>
                      <a:endParaRPr lang="en-US" dirty="0"/>
                    </a:p>
                  </a:txBody>
                  <a:tcPr/>
                </a:tc>
                <a:tc>
                  <a:txBody>
                    <a:bodyPr/>
                    <a:lstStyle/>
                    <a:p>
                      <a:r>
                        <a:rPr lang="en-US" dirty="0" smtClean="0"/>
                        <a:t>A.7B</a:t>
                      </a:r>
                      <a:endParaRPr lang="en-US" dirty="0"/>
                    </a:p>
                  </a:txBody>
                  <a:tcPr/>
                </a:tc>
                <a:tc>
                  <a:txBody>
                    <a:bodyPr/>
                    <a:lstStyle/>
                    <a:p>
                      <a:r>
                        <a:rPr lang="en-US" dirty="0" smtClean="0"/>
                        <a:t>3</a:t>
                      </a:r>
                      <a:endParaRPr lang="en-US" dirty="0"/>
                    </a:p>
                  </a:txBody>
                  <a:tcPr/>
                </a:tc>
              </a:tr>
              <a:tr h="408377">
                <a:tc>
                  <a:txBody>
                    <a:bodyPr/>
                    <a:lstStyle/>
                    <a:p>
                      <a:endParaRPr lang="en-US" dirty="0"/>
                    </a:p>
                  </a:txBody>
                  <a:tcPr/>
                </a:tc>
                <a:tc>
                  <a:txBody>
                    <a:bodyPr/>
                    <a:lstStyle/>
                    <a:p>
                      <a:endParaRPr lang="en-US" dirty="0"/>
                    </a:p>
                  </a:txBody>
                  <a:tcPr/>
                </a:tc>
                <a:tc>
                  <a:txBody>
                    <a:bodyPr/>
                    <a:lstStyle/>
                    <a:p>
                      <a:r>
                        <a:rPr lang="en-US" dirty="0" smtClean="0"/>
                        <a:t>8.13B</a:t>
                      </a:r>
                      <a:endParaRPr lang="en-US" dirty="0"/>
                    </a:p>
                  </a:txBody>
                  <a:tcPr/>
                </a:tc>
                <a:tc>
                  <a:txBody>
                    <a:bodyPr/>
                    <a:lstStyle/>
                    <a:p>
                      <a:r>
                        <a:rPr lang="en-US" dirty="0" smtClean="0"/>
                        <a:t>2</a:t>
                      </a:r>
                      <a:endParaRPr lang="en-US" dirty="0"/>
                    </a:p>
                  </a:txBody>
                  <a:tcPr/>
                </a:tc>
                <a:tc>
                  <a:txBody>
                    <a:bodyPr/>
                    <a:lstStyle/>
                    <a:p>
                      <a:r>
                        <a:rPr lang="en-US" dirty="0" smtClean="0"/>
                        <a:t>A.8B</a:t>
                      </a:r>
                      <a:endParaRPr lang="en-US" dirty="0"/>
                    </a:p>
                  </a:txBody>
                  <a:tcPr/>
                </a:tc>
                <a:tc>
                  <a:txBody>
                    <a:bodyPr/>
                    <a:lstStyle/>
                    <a:p>
                      <a:r>
                        <a:rPr lang="en-US" dirty="0" smtClean="0"/>
                        <a:t>3</a:t>
                      </a:r>
                      <a:endParaRPr lang="en-US" dirty="0"/>
                    </a:p>
                  </a:txBody>
                  <a:tcPr/>
                </a:tc>
              </a:tr>
              <a:tr h="40837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r>
                        <a:rPr lang="en-US" dirty="0" smtClean="0"/>
                        <a:t>A.9D</a:t>
                      </a:r>
                      <a:endParaRPr lang="en-US" dirty="0"/>
                    </a:p>
                  </a:txBody>
                  <a:tcPr/>
                </a:tc>
                <a:tc>
                  <a:txBody>
                    <a:bodyPr/>
                    <a:lstStyle/>
                    <a:p>
                      <a:r>
                        <a:rPr lang="en-US" dirty="0" smtClean="0"/>
                        <a:t>2</a:t>
                      </a:r>
                      <a:endParaRPr lang="en-US" dirty="0"/>
                    </a:p>
                  </a:txBody>
                  <a:tcPr/>
                </a:tc>
              </a:tr>
              <a:tr h="40837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r>
                        <a:rPr lang="en-US" dirty="0" smtClean="0"/>
                        <a:t>A.10A</a:t>
                      </a:r>
                      <a:endParaRPr lang="en-US" dirty="0"/>
                    </a:p>
                  </a:txBody>
                  <a:tcPr/>
                </a:tc>
                <a:tc>
                  <a:txBody>
                    <a:bodyPr/>
                    <a:lstStyle/>
                    <a:p>
                      <a:r>
                        <a:rPr lang="en-US" dirty="0" smtClean="0"/>
                        <a:t>3</a:t>
                      </a:r>
                      <a:endParaRPr lang="en-US" dirty="0"/>
                    </a:p>
                  </a:txBody>
                  <a:tcPr/>
                </a:tc>
              </a:tr>
            </a:tbl>
          </a:graphicData>
        </a:graphic>
      </p:graphicFrame>
    </p:spTree>
    <p:extLst>
      <p:ext uri="{BB962C8B-B14F-4D97-AF65-F5344CB8AC3E}">
        <p14:creationId xmlns:p14="http://schemas.microsoft.com/office/powerpoint/2010/main" val="20274403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0" y="1600200"/>
            <a:ext cx="3962400" cy="2895600"/>
          </a:xfrm>
        </p:spPr>
        <p:txBody>
          <a:bodyPr>
            <a:normAutofit/>
          </a:bodyPr>
          <a:lstStyle/>
          <a:p>
            <a:r>
              <a:rPr lang="en-US" dirty="0" smtClean="0"/>
              <a:t>5</a:t>
            </a:r>
            <a:r>
              <a:rPr lang="en-US" baseline="30000" dirty="0" smtClean="0"/>
              <a:t>th</a:t>
            </a:r>
            <a:r>
              <a:rPr lang="en-US" dirty="0" smtClean="0"/>
              <a:t> grade snapshot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79732"/>
            <a:ext cx="5257800" cy="67782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mc:AlternateContent xmlns:mc="http://schemas.openxmlformats.org/markup-compatibility/2006" xmlns:a14="http://schemas.microsoft.com/office/drawing/2010/main">
        <mc:Choice Requires="a14">
          <p:sp>
            <p:nvSpPr>
              <p:cNvPr id="4" name="Rounded Rectangle 3"/>
              <p:cNvSpPr/>
              <p:nvPr/>
            </p:nvSpPr>
            <p:spPr>
              <a:xfrm>
                <a:off x="1905000" y="1752600"/>
                <a:ext cx="3429000" cy="1716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smtClean="0"/>
                  <a:t>Question Ratio</a:t>
                </a:r>
              </a:p>
              <a:p>
                <a:pPr algn="ctr"/>
                <a:r>
                  <a:rPr lang="en-US" sz="2400" dirty="0" smtClean="0"/>
                  <a:t>Readiness : Supporting</a:t>
                </a:r>
              </a:p>
              <a:p>
                <a:r>
                  <a:rPr lang="en-US" sz="2400" dirty="0">
                    <a:ea typeface="Cambria Math"/>
                  </a:rPr>
                  <a:t> </a:t>
                </a:r>
                <a:r>
                  <a:rPr lang="en-US" sz="2400" dirty="0" smtClean="0">
                    <a:ea typeface="Cambria Math"/>
                  </a:rPr>
                  <a:t>     </a:t>
                </a:r>
                <a14:m>
                  <m:oMath xmlns:m="http://schemas.openxmlformats.org/officeDocument/2006/math">
                    <m:r>
                      <a:rPr lang="en-US" sz="4800" i="1" smtClean="0">
                        <a:latin typeface="Cambria Math"/>
                        <a:ea typeface="Cambria Math"/>
                      </a:rPr>
                      <m:t>≈ </m:t>
                    </m:r>
                  </m:oMath>
                </a14:m>
                <a:r>
                  <a:rPr lang="en-US" sz="4800" dirty="0" smtClean="0"/>
                  <a:t>3:1</a:t>
                </a:r>
                <a:endParaRPr lang="en-US" sz="4800" dirty="0"/>
              </a:p>
            </p:txBody>
          </p:sp>
        </mc:Choice>
        <mc:Fallback xmlns="">
          <p:sp>
            <p:nvSpPr>
              <p:cNvPr id="4" name="Rounded Rectangle 3"/>
              <p:cNvSpPr>
                <a:spLocks noRot="1" noChangeAspect="1" noMove="1" noResize="1" noEditPoints="1" noAdjustHandles="1" noChangeArrowheads="1" noChangeShapeType="1" noTextEdit="1"/>
              </p:cNvSpPr>
              <p:nvPr/>
            </p:nvSpPr>
            <p:spPr>
              <a:xfrm>
                <a:off x="1905000" y="1752600"/>
                <a:ext cx="3429000" cy="1716266"/>
              </a:xfrm>
              <a:prstGeom prst="roundRect">
                <a:avLst/>
              </a:prstGeom>
              <a:blipFill rotWithShape="1">
                <a:blip r:embed="rId3"/>
                <a:stretch>
                  <a:fillRect b="-13684"/>
                </a:stretch>
              </a:blipFill>
            </p:spPr>
            <p:txBody>
              <a:bodyPr/>
              <a:lstStyle/>
              <a:p>
                <a:r>
                  <a:rPr lang="en-US">
                    <a:noFill/>
                  </a:rPr>
                  <a:t> </a:t>
                </a:r>
              </a:p>
            </p:txBody>
          </p:sp>
        </mc:Fallback>
      </mc:AlternateContent>
    </p:spTree>
    <p:extLst>
      <p:ext uri="{BB962C8B-B14F-4D97-AF65-F5344CB8AC3E}">
        <p14:creationId xmlns:p14="http://schemas.microsoft.com/office/powerpoint/2010/main" val="3119139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371600" y="1060450"/>
            <a:ext cx="7772400" cy="1828800"/>
          </a:xfrm>
        </p:spPr>
        <p:txBody>
          <a:bodyPr/>
          <a:lstStyle/>
          <a:p>
            <a:r>
              <a:rPr lang="en-US" dirty="0" smtClean="0"/>
              <a:t>Revised Math TEKS</a:t>
            </a:r>
            <a:endParaRPr lang="en-US" dirty="0"/>
          </a:p>
        </p:txBody>
      </p:sp>
      <p:sp>
        <p:nvSpPr>
          <p:cNvPr id="5" name="Subtitle 4"/>
          <p:cNvSpPr>
            <a:spLocks noGrp="1"/>
          </p:cNvSpPr>
          <p:nvPr>
            <p:ph type="body" idx="4294967295"/>
          </p:nvPr>
        </p:nvSpPr>
        <p:spPr>
          <a:xfrm>
            <a:off x="3352800" y="2895600"/>
            <a:ext cx="4572000" cy="1454150"/>
          </a:xfrm>
        </p:spPr>
        <p:txBody>
          <a:bodyPr>
            <a:normAutofit fontScale="92500"/>
          </a:bodyPr>
          <a:lstStyle/>
          <a:p>
            <a:r>
              <a:rPr lang="en-US" dirty="0" smtClean="0"/>
              <a:t>Implementation</a:t>
            </a:r>
          </a:p>
          <a:p>
            <a:r>
              <a:rPr lang="en-US" dirty="0" smtClean="0"/>
              <a:t>Grades 6-8, 2014-2015</a:t>
            </a:r>
          </a:p>
          <a:p>
            <a:r>
              <a:rPr lang="en-US" dirty="0" smtClean="0"/>
              <a:t>Grades 9-12, 2015-2016</a:t>
            </a:r>
            <a:endParaRPr lang="en-US" dirty="0"/>
          </a:p>
        </p:txBody>
      </p:sp>
    </p:spTree>
    <p:extLst>
      <p:ext uri="{BB962C8B-B14F-4D97-AF65-F5344CB8AC3E}">
        <p14:creationId xmlns:p14="http://schemas.microsoft.com/office/powerpoint/2010/main" val="65783934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62 from TAC2012-MathUpdate.png"/>
          <p:cNvPicPr>
            <a:picLocks noChangeAspect="1"/>
          </p:cNvPicPr>
          <p:nvPr/>
        </p:nvPicPr>
        <p:blipFill rotWithShape="1">
          <a:blip r:embed="rId3" cstate="print"/>
          <a:srcRect t="27210" r="8617"/>
          <a:stretch/>
        </p:blipFill>
        <p:spPr>
          <a:xfrm>
            <a:off x="838200" y="1600200"/>
            <a:ext cx="7334250" cy="4381499"/>
          </a:xfrm>
          <a:prstGeom prst="rect">
            <a:avLst/>
          </a:prstGeom>
        </p:spPr>
      </p:pic>
      <p:sp>
        <p:nvSpPr>
          <p:cNvPr id="3" name="Title 1"/>
          <p:cNvSpPr>
            <a:spLocks noGrp="1"/>
          </p:cNvSpPr>
          <p:nvPr>
            <p:ph type="title"/>
          </p:nvPr>
        </p:nvSpPr>
        <p:spPr/>
        <p:txBody>
          <a:bodyPr>
            <a:noAutofit/>
          </a:bodyPr>
          <a:lstStyle/>
          <a:p>
            <a:r>
              <a:rPr lang="en-US" sz="3600" b="1" dirty="0" smtClean="0"/>
              <a:t>Alignment of STAAR with New Mathematics TEKS</a:t>
            </a:r>
            <a:endParaRPr lang="en-US" sz="3600" b="1" dirty="0"/>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121217871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age 63 from TAC2012-MathUpdate.png"/>
          <p:cNvPicPr>
            <a:picLocks noChangeAspect="1"/>
          </p:cNvPicPr>
          <p:nvPr/>
        </p:nvPicPr>
        <p:blipFill rotWithShape="1">
          <a:blip r:embed="rId3" cstate="print"/>
          <a:srcRect t="8581" b="2634"/>
          <a:stretch/>
        </p:blipFill>
        <p:spPr>
          <a:xfrm>
            <a:off x="533400" y="533400"/>
            <a:ext cx="8153400" cy="5429250"/>
          </a:xfrm>
          <a:prstGeom prst="rect">
            <a:avLst/>
          </a:prstGeom>
        </p:spPr>
      </p:pic>
      <p:sp>
        <p:nvSpPr>
          <p:cNvPr id="5" name="Rectangle 4"/>
          <p:cNvSpPr/>
          <p:nvPr/>
        </p:nvSpPr>
        <p:spPr>
          <a:xfrm>
            <a:off x="4419600" y="1447800"/>
            <a:ext cx="1066800" cy="3962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a:t>
            </a:r>
          </a:p>
          <a:p>
            <a:pPr algn="ctr"/>
            <a:endParaRPr lang="en-US" sz="1400" b="1" dirty="0">
              <a:solidFill>
                <a:schemeClr val="tx1"/>
              </a:solidFill>
            </a:endParaRPr>
          </a:p>
          <a:p>
            <a:pPr algn="ctr"/>
            <a:r>
              <a:rPr lang="en-US" sz="1400" b="1" dirty="0" smtClean="0">
                <a:solidFill>
                  <a:schemeClr val="tx1"/>
                </a:solidFill>
              </a:rPr>
              <a:t>.</a:t>
            </a:r>
          </a:p>
        </p:txBody>
      </p:sp>
      <p:sp>
        <p:nvSpPr>
          <p:cNvPr id="6" name="TextBox 5"/>
          <p:cNvSpPr txBox="1"/>
          <p:nvPr/>
        </p:nvSpPr>
        <p:spPr>
          <a:xfrm>
            <a:off x="4419600" y="1749623"/>
            <a:ext cx="990600" cy="307777"/>
          </a:xfrm>
          <a:prstGeom prst="rect">
            <a:avLst/>
          </a:prstGeom>
          <a:noFill/>
        </p:spPr>
        <p:txBody>
          <a:bodyPr wrap="square" rtlCol="0">
            <a:spAutoFit/>
          </a:bodyPr>
          <a:lstStyle/>
          <a:p>
            <a:r>
              <a:rPr lang="en-US" sz="1400" b="1" dirty="0" smtClean="0"/>
              <a:t>2014-2015</a:t>
            </a:r>
            <a:endParaRPr lang="en-US" sz="1400" b="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6750" y="4114800"/>
            <a:ext cx="1009650" cy="1029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057400" y="838200"/>
            <a:ext cx="1524000" cy="400110"/>
          </a:xfrm>
          <a:prstGeom prst="rect">
            <a:avLst/>
          </a:prstGeom>
          <a:solidFill>
            <a:schemeClr val="bg1"/>
          </a:solidFill>
        </p:spPr>
        <p:txBody>
          <a:bodyPr wrap="square" rtlCol="0">
            <a:spAutoFit/>
          </a:bodyPr>
          <a:lstStyle/>
          <a:p>
            <a:r>
              <a:rPr lang="en-US" sz="2000" b="1" dirty="0" smtClean="0"/>
              <a:t>Grades 9-12</a:t>
            </a:r>
            <a:endParaRPr lang="en-US" sz="2000" b="1" dirty="0"/>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2362200"/>
            <a:ext cx="1038224" cy="3016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4120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MATH Strategies</a:t>
            </a:r>
            <a:endParaRPr lang="en-US" dirty="0"/>
          </a:p>
        </p:txBody>
      </p:sp>
      <p:sp>
        <p:nvSpPr>
          <p:cNvPr id="5" name="Subtitle 4"/>
          <p:cNvSpPr>
            <a:spLocks noGrp="1"/>
          </p:cNvSpPr>
          <p:nvPr>
            <p:ph type="subTitle"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571" y="3505200"/>
            <a:ext cx="7886700" cy="262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882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Roll a Solution</a:t>
            </a:r>
            <a:endParaRPr lang="en-US" dirty="0"/>
          </a:p>
        </p:txBody>
      </p:sp>
      <p:sp>
        <p:nvSpPr>
          <p:cNvPr id="3" name="Content Placeholder 2"/>
          <p:cNvSpPr>
            <a:spLocks noGrp="1"/>
          </p:cNvSpPr>
          <p:nvPr>
            <p:ph idx="1"/>
          </p:nvPr>
        </p:nvSpPr>
        <p:spPr/>
        <p:txBody>
          <a:bodyPr>
            <a:normAutofit/>
          </a:bodyPr>
          <a:lstStyle/>
          <a:p>
            <a:r>
              <a:rPr lang="en-US" dirty="0" smtClean="0"/>
              <a:t>Create an anchor chart like the following:</a:t>
            </a:r>
          </a:p>
          <a:p>
            <a:pPr marL="0" indent="0">
              <a:buNone/>
            </a:pPr>
            <a:endParaRPr lang="en-US" dirty="0" smtClean="0"/>
          </a:p>
          <a:p>
            <a:endParaRPr lang="en-US" dirty="0"/>
          </a:p>
        </p:txBody>
      </p:sp>
      <p:pic>
        <p:nvPicPr>
          <p:cNvPr id="1026" name="Picture 2" descr="C:\Users\jdisher\Desktop\funny-on-a-roll-cat-bread-pun-pi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828800"/>
            <a:ext cx="4762500" cy="3724275"/>
          </a:xfrm>
          <a:prstGeom prst="rect">
            <a:avLst/>
          </a:prstGeom>
          <a:noFill/>
          <a:extLst>
            <a:ext uri="{909E8E84-426E-40DD-AFC4-6F175D3DCCD1}">
              <a14:hiddenFill xmlns:a14="http://schemas.microsoft.com/office/drawing/2010/main">
                <a:solidFill>
                  <a:srgbClr val="FFFFFF"/>
                </a:solidFill>
              </a14:hiddenFill>
            </a:ext>
          </a:extLst>
        </p:spPr>
      </p:pic>
      <p:sp>
        <p:nvSpPr>
          <p:cNvPr id="4" name="Explosion 1 3"/>
          <p:cNvSpPr/>
          <p:nvPr/>
        </p:nvSpPr>
        <p:spPr>
          <a:xfrm>
            <a:off x="228600" y="5334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prstClr val="white"/>
                </a:solidFill>
              </a:rPr>
              <a:t>Strategy 1</a:t>
            </a:r>
          </a:p>
        </p:txBody>
      </p:sp>
      <p:pic>
        <p:nvPicPr>
          <p:cNvPr id="5" name="Picture 2" descr="C:\Users\sarah.stewart\Desktop\Photo 2013-10-01 03.03.34 P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0648" y="2286000"/>
            <a:ext cx="3217894" cy="4290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619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26"/>
                                        </p:tgtEl>
                                      </p:cBhvr>
                                    </p:animEffect>
                                    <p:set>
                                      <p:cBhvr>
                                        <p:cTn id="16" dur="1" fill="hold">
                                          <p:stCondLst>
                                            <p:cond delay="499"/>
                                          </p:stCondLst>
                                        </p:cTn>
                                        <p:tgtEl>
                                          <p:spTgt spid="102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0" y="1295400"/>
            <a:ext cx="6019800" cy="297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457200" y="76200"/>
            <a:ext cx="8229600" cy="1143000"/>
          </a:xfrm>
        </p:spPr>
        <p:txBody>
          <a:bodyPr>
            <a:normAutofit fontScale="90000"/>
          </a:bodyPr>
          <a:lstStyle/>
          <a:p>
            <a:r>
              <a:rPr lang="en-US" dirty="0" smtClean="0"/>
              <a:t>Elementary Example</a:t>
            </a:r>
            <a:br>
              <a:rPr lang="en-US" dirty="0" smtClean="0"/>
            </a:br>
            <a:r>
              <a:rPr lang="en-US" dirty="0" smtClean="0"/>
              <a:t>5</a:t>
            </a:r>
            <a:r>
              <a:rPr lang="en-US" baseline="30000" dirty="0" smtClean="0"/>
              <a:t>th</a:t>
            </a:r>
            <a:r>
              <a:rPr lang="en-US" dirty="0" smtClean="0"/>
              <a:t> STAAR Math</a:t>
            </a:r>
            <a:endParaRPr lang="en-US" dirty="0"/>
          </a:p>
        </p:txBody>
      </p:sp>
      <p:sp>
        <p:nvSpPr>
          <p:cNvPr id="5" name="TextBox 4"/>
          <p:cNvSpPr txBox="1"/>
          <p:nvPr/>
        </p:nvSpPr>
        <p:spPr>
          <a:xfrm>
            <a:off x="1873808" y="1346624"/>
            <a:ext cx="5324475" cy="2523768"/>
          </a:xfrm>
          <a:prstGeom prst="rect">
            <a:avLst/>
          </a:prstGeom>
          <a:noFill/>
        </p:spPr>
        <p:txBody>
          <a:bodyPr wrap="square" rtlCol="0">
            <a:spAutoFit/>
          </a:bodyPr>
          <a:lstStyle/>
          <a:p>
            <a:r>
              <a:rPr lang="en-US" sz="1400" dirty="0">
                <a:solidFill>
                  <a:prstClr val="black"/>
                </a:solidFill>
              </a:rPr>
              <a:t>Alex used blue, red and green pieces of plastic to make a design.</a:t>
            </a:r>
          </a:p>
          <a:p>
            <a:pPr marL="285750" indent="-285750">
              <a:buFont typeface="Arial" panose="020B0604020202020204" pitchFamily="34" charset="0"/>
              <a:buChar char="•"/>
            </a:pPr>
            <a:r>
              <a:rPr lang="en-US" sz="1400" dirty="0">
                <a:solidFill>
                  <a:prstClr val="black"/>
                </a:solidFill>
              </a:rPr>
              <a:t>He used 84 green pieces of plastic.</a:t>
            </a:r>
          </a:p>
          <a:p>
            <a:pPr marL="285750" indent="-285750">
              <a:buFont typeface="Arial" panose="020B0604020202020204" pitchFamily="34" charset="0"/>
              <a:buChar char="•"/>
            </a:pPr>
            <a:r>
              <a:rPr lang="en-US" sz="1400" dirty="0">
                <a:solidFill>
                  <a:prstClr val="black"/>
                </a:solidFill>
              </a:rPr>
              <a:t>He used 20 more green pieces of plastic than blue pieces of plastic.</a:t>
            </a:r>
          </a:p>
          <a:p>
            <a:pPr marL="285750" indent="-285750">
              <a:buFont typeface="Arial" panose="020B0604020202020204" pitchFamily="34" charset="0"/>
              <a:buChar char="•"/>
            </a:pPr>
            <a:r>
              <a:rPr lang="en-US" sz="1400" dirty="0">
                <a:solidFill>
                  <a:prstClr val="black"/>
                </a:solidFill>
              </a:rPr>
              <a:t>He used 15 more red pieces of plastic than blue pieces of plastic.</a:t>
            </a:r>
          </a:p>
          <a:p>
            <a:pPr marL="285750" indent="-285750">
              <a:buFont typeface="Arial" panose="020B0604020202020204" pitchFamily="34" charset="0"/>
              <a:buChar char="•"/>
            </a:pPr>
            <a:endParaRPr lang="en-US" sz="1400" dirty="0">
              <a:solidFill>
                <a:prstClr val="black"/>
              </a:solidFill>
            </a:endParaRPr>
          </a:p>
          <a:p>
            <a:r>
              <a:rPr lang="en-US" sz="1400" dirty="0">
                <a:solidFill>
                  <a:prstClr val="black"/>
                </a:solidFill>
              </a:rPr>
              <a:t>What is the number of red pieces of plastic Alex used?</a:t>
            </a:r>
          </a:p>
          <a:p>
            <a:r>
              <a:rPr lang="en-US" sz="1400" b="1" dirty="0">
                <a:solidFill>
                  <a:prstClr val="black"/>
                </a:solidFill>
              </a:rPr>
              <a:t>A   </a:t>
            </a:r>
            <a:r>
              <a:rPr lang="en-US" sz="1400" dirty="0">
                <a:solidFill>
                  <a:prstClr val="black"/>
                </a:solidFill>
              </a:rPr>
              <a:t>79</a:t>
            </a:r>
          </a:p>
          <a:p>
            <a:r>
              <a:rPr lang="en-US" sz="1400" b="1" dirty="0">
                <a:solidFill>
                  <a:prstClr val="black"/>
                </a:solidFill>
              </a:rPr>
              <a:t>B   </a:t>
            </a:r>
            <a:r>
              <a:rPr lang="en-US" sz="1400" dirty="0">
                <a:solidFill>
                  <a:prstClr val="black"/>
                </a:solidFill>
              </a:rPr>
              <a:t>89</a:t>
            </a:r>
          </a:p>
          <a:p>
            <a:r>
              <a:rPr lang="en-US" sz="1400" b="1" dirty="0">
                <a:solidFill>
                  <a:prstClr val="black"/>
                </a:solidFill>
              </a:rPr>
              <a:t>C   </a:t>
            </a:r>
            <a:r>
              <a:rPr lang="en-US" sz="1400" dirty="0">
                <a:solidFill>
                  <a:prstClr val="black"/>
                </a:solidFill>
              </a:rPr>
              <a:t>49</a:t>
            </a:r>
          </a:p>
          <a:p>
            <a:r>
              <a:rPr lang="en-US" sz="1400" b="1" dirty="0">
                <a:solidFill>
                  <a:prstClr val="black"/>
                </a:solidFill>
              </a:rPr>
              <a:t>D   </a:t>
            </a:r>
            <a:r>
              <a:rPr lang="en-US" sz="1400" dirty="0">
                <a:solidFill>
                  <a:prstClr val="black"/>
                </a:solidFill>
              </a:rPr>
              <a:t>119</a:t>
            </a:r>
          </a:p>
          <a:p>
            <a:endParaRPr lang="en-US" dirty="0">
              <a:solidFill>
                <a:prstClr val="black"/>
              </a:solidFill>
            </a:endParaRPr>
          </a:p>
        </p:txBody>
      </p:sp>
      <p:pic>
        <p:nvPicPr>
          <p:cNvPr id="6" name="Picture 2" descr="C:\Users\sarah.stewart\Desktop\Photo 2013-10-01 03.03.34 P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9553" y="3657600"/>
            <a:ext cx="2074894" cy="2766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76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029200"/>
          </a:xfrm>
        </p:spPr>
        <p:txBody>
          <a:bodyPr>
            <a:normAutofit/>
          </a:bodyPr>
          <a:lstStyle/>
          <a:p>
            <a:r>
              <a:rPr lang="en-US" dirty="0"/>
              <a:t>Elementary </a:t>
            </a:r>
          </a:p>
          <a:p>
            <a:pPr lvl="1"/>
            <a:r>
              <a:rPr lang="en-US" dirty="0"/>
              <a:t>3</a:t>
            </a:r>
            <a:r>
              <a:rPr lang="en-US" baseline="30000" dirty="0"/>
              <a:t>rd</a:t>
            </a:r>
            <a:r>
              <a:rPr lang="en-US" dirty="0"/>
              <a:t> grade – Reading, Math</a:t>
            </a:r>
          </a:p>
          <a:p>
            <a:pPr lvl="1"/>
            <a:r>
              <a:rPr lang="en-US" dirty="0"/>
              <a:t>4</a:t>
            </a:r>
            <a:r>
              <a:rPr lang="en-US" baseline="30000" dirty="0"/>
              <a:t>th</a:t>
            </a:r>
            <a:r>
              <a:rPr lang="en-US" dirty="0"/>
              <a:t> grade – Reading, Math, Writing</a:t>
            </a:r>
          </a:p>
          <a:p>
            <a:pPr lvl="1"/>
            <a:r>
              <a:rPr lang="en-US" dirty="0"/>
              <a:t>5</a:t>
            </a:r>
            <a:r>
              <a:rPr lang="en-US" baseline="30000" dirty="0"/>
              <a:t>th</a:t>
            </a:r>
            <a:r>
              <a:rPr lang="en-US" dirty="0"/>
              <a:t> grade – Reading, Math, </a:t>
            </a:r>
            <a:r>
              <a:rPr lang="en-US" dirty="0" smtClean="0"/>
              <a:t>Science</a:t>
            </a:r>
          </a:p>
          <a:p>
            <a:pPr lvl="1"/>
            <a:r>
              <a:rPr lang="en-US" dirty="0" smtClean="0"/>
              <a:t>HB 866 – no waiver granted</a:t>
            </a:r>
            <a:endParaRPr lang="en-US" dirty="0"/>
          </a:p>
          <a:p>
            <a:r>
              <a:rPr lang="en-US" dirty="0" smtClean="0"/>
              <a:t>Secondary</a:t>
            </a:r>
          </a:p>
          <a:p>
            <a:pPr lvl="1"/>
            <a:r>
              <a:rPr lang="en-US" dirty="0" smtClean="0"/>
              <a:t>6</a:t>
            </a:r>
            <a:r>
              <a:rPr lang="en-US" baseline="30000" dirty="0" smtClean="0"/>
              <a:t>th</a:t>
            </a:r>
            <a:r>
              <a:rPr lang="en-US" dirty="0" smtClean="0"/>
              <a:t> grade – Reading, Math</a:t>
            </a:r>
          </a:p>
          <a:p>
            <a:pPr lvl="1"/>
            <a:r>
              <a:rPr lang="en-US" dirty="0" smtClean="0"/>
              <a:t>7</a:t>
            </a:r>
            <a:r>
              <a:rPr lang="en-US" baseline="30000" dirty="0" smtClean="0"/>
              <a:t>th</a:t>
            </a:r>
            <a:r>
              <a:rPr lang="en-US" dirty="0" smtClean="0"/>
              <a:t> grade – Reading, Math, Writing</a:t>
            </a:r>
          </a:p>
          <a:p>
            <a:pPr lvl="1"/>
            <a:r>
              <a:rPr lang="en-US" dirty="0" smtClean="0"/>
              <a:t>8</a:t>
            </a:r>
            <a:r>
              <a:rPr lang="en-US" baseline="30000" dirty="0" smtClean="0"/>
              <a:t>th</a:t>
            </a:r>
            <a:r>
              <a:rPr lang="en-US" dirty="0" smtClean="0"/>
              <a:t> grade – Reading, Math, Science, Social Studies</a:t>
            </a:r>
          </a:p>
          <a:p>
            <a:pPr lvl="1"/>
            <a:r>
              <a:rPr lang="en-US" dirty="0" smtClean="0"/>
              <a:t>End of course exams reduced to:  </a:t>
            </a:r>
          </a:p>
          <a:p>
            <a:pPr lvl="2"/>
            <a:r>
              <a:rPr lang="en-US" dirty="0" smtClean="0"/>
              <a:t>Algebra, Biology, US History, English I and II (New combined exam)</a:t>
            </a:r>
          </a:p>
          <a:p>
            <a:pPr marL="393192" lvl="1" indent="0">
              <a:buNone/>
            </a:pPr>
            <a:endParaRPr lang="en-US" dirty="0" smtClean="0"/>
          </a:p>
          <a:p>
            <a:pPr marL="393192" lvl="1" indent="0">
              <a:buNone/>
            </a:pPr>
            <a:endParaRPr lang="en-US" dirty="0"/>
          </a:p>
          <a:p>
            <a:pPr lvl="1"/>
            <a:endParaRPr lang="en-US" dirty="0" smtClean="0"/>
          </a:p>
        </p:txBody>
      </p:sp>
      <p:sp>
        <p:nvSpPr>
          <p:cNvPr id="3" name="Title 2"/>
          <p:cNvSpPr>
            <a:spLocks noGrp="1"/>
          </p:cNvSpPr>
          <p:nvPr>
            <p:ph type="title"/>
          </p:nvPr>
        </p:nvSpPr>
        <p:spPr/>
        <p:txBody>
          <a:bodyPr/>
          <a:lstStyle/>
          <a:p>
            <a:r>
              <a:rPr lang="en-US" dirty="0" smtClean="0"/>
              <a:t>Grades tested</a:t>
            </a:r>
            <a:endParaRPr lang="en-US" dirty="0"/>
          </a:p>
        </p:txBody>
      </p:sp>
      <p:pic>
        <p:nvPicPr>
          <p:cNvPr id="4" name="Content Placeholder 4" descr="esc12bwlogo_transparent.png"/>
          <p:cNvPicPr>
            <a:picLocks noChangeAspect="1"/>
          </p:cNvPicPr>
          <p:nvPr/>
        </p:nvPicPr>
        <p:blipFill>
          <a:blip r:embed="rId3" cstate="print"/>
          <a:stretch>
            <a:fillRect/>
          </a:stretch>
        </p:blipFill>
        <p:spPr>
          <a:xfrm>
            <a:off x="152400" y="6096001"/>
            <a:ext cx="1411940" cy="685800"/>
          </a:xfrm>
          <a:prstGeom prst="rect">
            <a:avLst/>
          </a:prstGeom>
        </p:spPr>
      </p:pic>
    </p:spTree>
    <p:extLst>
      <p:ext uri="{BB962C8B-B14F-4D97-AF65-F5344CB8AC3E}">
        <p14:creationId xmlns:p14="http://schemas.microsoft.com/office/powerpoint/2010/main" val="35473075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524000" y="1219200"/>
            <a:ext cx="6019800" cy="2590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457200" y="0"/>
            <a:ext cx="8229600" cy="1143000"/>
          </a:xfrm>
        </p:spPr>
        <p:txBody>
          <a:bodyPr>
            <a:normAutofit fontScale="90000"/>
          </a:bodyPr>
          <a:lstStyle/>
          <a:p>
            <a:r>
              <a:rPr lang="en-US" dirty="0" smtClean="0"/>
              <a:t>Secondary Example</a:t>
            </a:r>
            <a:br>
              <a:rPr lang="en-US" dirty="0" smtClean="0"/>
            </a:br>
            <a:r>
              <a:rPr lang="en-US" dirty="0" smtClean="0"/>
              <a:t>7</a:t>
            </a:r>
            <a:r>
              <a:rPr lang="en-US" baseline="30000" dirty="0" smtClean="0"/>
              <a:t>th</a:t>
            </a:r>
            <a:r>
              <a:rPr lang="en-US" dirty="0" smtClean="0"/>
              <a:t> Grade STAAR Math</a:t>
            </a:r>
            <a:endParaRPr lang="en-US" dirty="0"/>
          </a:p>
        </p:txBody>
      </p:sp>
      <p:sp>
        <p:nvSpPr>
          <p:cNvPr id="4" name="TextBox 3"/>
          <p:cNvSpPr txBox="1"/>
          <p:nvPr/>
        </p:nvSpPr>
        <p:spPr>
          <a:xfrm>
            <a:off x="2400300" y="1284238"/>
            <a:ext cx="4267200" cy="2308324"/>
          </a:xfrm>
          <a:prstGeom prst="rect">
            <a:avLst/>
          </a:prstGeom>
          <a:noFill/>
        </p:spPr>
        <p:txBody>
          <a:bodyPr wrap="square" rtlCol="0">
            <a:spAutoFit/>
          </a:bodyPr>
          <a:lstStyle/>
          <a:p>
            <a:r>
              <a:rPr lang="en-US" dirty="0">
                <a:solidFill>
                  <a:prstClr val="black"/>
                </a:solidFill>
              </a:rPr>
              <a:t>Mr. Stein is purchasing 2.25 pounds of meat that costs $2.80 per pound. How much change should Mr. Stein receive if he gives the cashier $20.00?</a:t>
            </a:r>
          </a:p>
          <a:p>
            <a:r>
              <a:rPr lang="en-US" b="1" dirty="0">
                <a:solidFill>
                  <a:prstClr val="black"/>
                </a:solidFill>
              </a:rPr>
              <a:t>F</a:t>
            </a:r>
            <a:r>
              <a:rPr lang="en-US" dirty="0">
                <a:solidFill>
                  <a:prstClr val="black"/>
                </a:solidFill>
              </a:rPr>
              <a:t>    $6.30</a:t>
            </a:r>
          </a:p>
          <a:p>
            <a:r>
              <a:rPr lang="en-US" b="1" dirty="0">
                <a:solidFill>
                  <a:prstClr val="black"/>
                </a:solidFill>
              </a:rPr>
              <a:t>G</a:t>
            </a:r>
            <a:r>
              <a:rPr lang="en-US" dirty="0">
                <a:solidFill>
                  <a:prstClr val="black"/>
                </a:solidFill>
              </a:rPr>
              <a:t>   $13.70</a:t>
            </a:r>
          </a:p>
          <a:p>
            <a:r>
              <a:rPr lang="en-US" b="1" dirty="0">
                <a:solidFill>
                  <a:prstClr val="black"/>
                </a:solidFill>
              </a:rPr>
              <a:t>H</a:t>
            </a:r>
            <a:r>
              <a:rPr lang="en-US" dirty="0">
                <a:solidFill>
                  <a:prstClr val="black"/>
                </a:solidFill>
              </a:rPr>
              <a:t>   $14.95</a:t>
            </a:r>
          </a:p>
          <a:p>
            <a:r>
              <a:rPr lang="en-US" b="1" dirty="0">
                <a:solidFill>
                  <a:prstClr val="black"/>
                </a:solidFill>
              </a:rPr>
              <a:t>J</a:t>
            </a:r>
            <a:r>
              <a:rPr lang="en-US" dirty="0">
                <a:solidFill>
                  <a:prstClr val="black"/>
                </a:solidFill>
              </a:rPr>
              <a:t>    $2.52</a:t>
            </a:r>
          </a:p>
        </p:txBody>
      </p:sp>
      <p:pic>
        <p:nvPicPr>
          <p:cNvPr id="6" name="Picture 2" descr="C:\Users\sarah.stewart\Desktop\Photo 2013-10-01 03.03.34 P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2819400"/>
            <a:ext cx="2074894" cy="2766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263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4 Frame Item Analysis</a:t>
            </a:r>
            <a:endParaRPr lang="en-US" dirty="0"/>
          </a:p>
        </p:txBody>
      </p:sp>
      <p:sp>
        <p:nvSpPr>
          <p:cNvPr id="3" name="Content Placeholder 2"/>
          <p:cNvSpPr>
            <a:spLocks noGrp="1"/>
          </p:cNvSpPr>
          <p:nvPr>
            <p:ph idx="1"/>
          </p:nvPr>
        </p:nvSpPr>
        <p:spPr>
          <a:xfrm>
            <a:off x="457200" y="914400"/>
            <a:ext cx="4419600" cy="5791200"/>
          </a:xfrm>
        </p:spPr>
        <p:txBody>
          <a:bodyPr>
            <a:normAutofit fontScale="92500"/>
          </a:bodyPr>
          <a:lstStyle/>
          <a:p>
            <a:r>
              <a:rPr lang="en-US" dirty="0" smtClean="0"/>
              <a:t>Start with test questions (STAAR, Benchmark, Unit Test…) with concerning data! Provide the data!</a:t>
            </a:r>
          </a:p>
          <a:p>
            <a:r>
              <a:rPr lang="en-US" dirty="0" smtClean="0"/>
              <a:t>A question coded to a Readiness Standard &amp; Process Standard would be ideal!</a:t>
            </a:r>
          </a:p>
          <a:p>
            <a:r>
              <a:rPr lang="en-US" dirty="0" smtClean="0"/>
              <a:t>Divide students into groups of three – each group gets a question.</a:t>
            </a:r>
          </a:p>
          <a:p>
            <a:r>
              <a:rPr lang="en-US" dirty="0" smtClean="0"/>
              <a:t>MODEL THE STRATEGY!</a:t>
            </a:r>
          </a:p>
          <a:p>
            <a:r>
              <a:rPr lang="en-US" dirty="0" smtClean="0"/>
              <a:t>Class Presentations!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46817746"/>
              </p:ext>
            </p:extLst>
          </p:nvPr>
        </p:nvGraphicFramePr>
        <p:xfrm>
          <a:off x="4953000" y="1066800"/>
          <a:ext cx="3986214" cy="5609861"/>
        </p:xfrm>
        <a:graphic>
          <a:graphicData uri="http://schemas.openxmlformats.org/drawingml/2006/table">
            <a:tbl>
              <a:tblPr firstRow="1" bandRow="1">
                <a:tableStyleId>{5C22544A-7EE6-4342-B048-85BDC9FD1C3A}</a:tableStyleId>
              </a:tblPr>
              <a:tblGrid>
                <a:gridCol w="1993107"/>
                <a:gridCol w="1993107"/>
              </a:tblGrid>
              <a:tr h="2770562">
                <a:tc>
                  <a:txBody>
                    <a:bodyPr/>
                    <a:lstStyle/>
                    <a:p>
                      <a:endParaRPr lang="en-US" dirty="0"/>
                    </a:p>
                  </a:txBody>
                  <a:tcPr/>
                </a:tc>
                <a:tc>
                  <a:txBody>
                    <a:bodyPr/>
                    <a:lstStyle/>
                    <a:p>
                      <a:r>
                        <a:rPr lang="en-US" sz="2800" dirty="0" smtClean="0"/>
                        <a:t>How</a:t>
                      </a:r>
                      <a:r>
                        <a:rPr lang="en-US" baseline="0" dirty="0" smtClean="0"/>
                        <a:t> do you get the correct solution?</a:t>
                      </a:r>
                      <a:endParaRPr lang="en-US" dirty="0"/>
                    </a:p>
                  </a:txBody>
                  <a:tcPr/>
                </a:tc>
              </a:tr>
              <a:tr h="2839299">
                <a:tc>
                  <a:txBody>
                    <a:bodyPr/>
                    <a:lstStyle/>
                    <a:p>
                      <a:r>
                        <a:rPr lang="en-US" sz="2800" dirty="0" smtClean="0"/>
                        <a:t>Why</a:t>
                      </a:r>
                      <a:r>
                        <a:rPr lang="en-US" dirty="0" smtClean="0"/>
                        <a:t> did so many students choose H?</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1371600"/>
            <a:ext cx="1649229" cy="1447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8" name="Explosion 1 7"/>
          <p:cNvSpPr/>
          <p:nvPr/>
        </p:nvSpPr>
        <p:spPr>
          <a:xfrm>
            <a:off x="228600" y="8382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t>Strategy 2</a:t>
            </a:r>
            <a:endParaRPr lang="en-US" sz="8800" dirty="0"/>
          </a:p>
        </p:txBody>
      </p:sp>
    </p:spTree>
    <p:extLst>
      <p:ext uri="{BB962C8B-B14F-4D97-AF65-F5344CB8AC3E}">
        <p14:creationId xmlns:p14="http://schemas.microsoft.com/office/powerpoint/2010/main" val="4014425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57400"/>
            <a:ext cx="1752600" cy="2819400"/>
          </a:xfrm>
        </p:spPr>
        <p:txBody>
          <a:bodyPr>
            <a:normAutofit fontScale="90000"/>
          </a:bodyPr>
          <a:lstStyle/>
          <a:p>
            <a:r>
              <a:rPr lang="en-US" dirty="0" smtClean="0"/>
              <a:t>3</a:t>
            </a:r>
            <a:r>
              <a:rPr lang="en-US" baseline="30000" dirty="0" smtClean="0"/>
              <a:t>rd</a:t>
            </a:r>
            <a:r>
              <a:rPr lang="en-US" dirty="0" smtClean="0"/>
              <a:t> Grade STAAR 2013</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533400"/>
            <a:ext cx="6196013" cy="54310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Oval 3"/>
          <p:cNvSpPr/>
          <p:nvPr/>
        </p:nvSpPr>
        <p:spPr>
          <a:xfrm>
            <a:off x="3048000" y="2770864"/>
            <a:ext cx="304800" cy="429536"/>
          </a:xfrm>
          <a:prstGeom prst="ellipse">
            <a:avLst/>
          </a:prstGeom>
          <a:noFill/>
          <a:ln w="50800">
            <a:solidFill>
              <a:srgbClr val="FF0000">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057400" y="2819400"/>
            <a:ext cx="914400" cy="369332"/>
          </a:xfrm>
          <a:prstGeom prst="rect">
            <a:avLst/>
          </a:prstGeom>
          <a:noFill/>
        </p:spPr>
        <p:txBody>
          <a:bodyPr wrap="square" rtlCol="0">
            <a:spAutoFit/>
          </a:bodyPr>
          <a:lstStyle/>
          <a:p>
            <a:r>
              <a:rPr lang="en-US" dirty="0" smtClean="0">
                <a:solidFill>
                  <a:srgbClr val="FF0000"/>
                </a:solidFill>
              </a:rPr>
              <a:t>39%</a:t>
            </a:r>
            <a:endParaRPr lang="en-US" dirty="0">
              <a:solidFill>
                <a:srgbClr val="FF0000"/>
              </a:solidFill>
            </a:endParaRPr>
          </a:p>
        </p:txBody>
      </p:sp>
      <p:sp>
        <p:nvSpPr>
          <p:cNvPr id="8" name="TextBox 7"/>
          <p:cNvSpPr txBox="1"/>
          <p:nvPr/>
        </p:nvSpPr>
        <p:spPr>
          <a:xfrm>
            <a:off x="2057400" y="4495800"/>
            <a:ext cx="914400" cy="369332"/>
          </a:xfrm>
          <a:prstGeom prst="rect">
            <a:avLst/>
          </a:prstGeom>
          <a:noFill/>
        </p:spPr>
        <p:txBody>
          <a:bodyPr wrap="square" rtlCol="0">
            <a:spAutoFit/>
          </a:bodyPr>
          <a:lstStyle/>
          <a:p>
            <a:r>
              <a:rPr lang="en-US" dirty="0" smtClean="0">
                <a:solidFill>
                  <a:srgbClr val="FF0000"/>
                </a:solidFill>
              </a:rPr>
              <a:t>39%</a:t>
            </a:r>
            <a:endParaRPr lang="en-US" dirty="0">
              <a:solidFill>
                <a:srgbClr val="FF0000"/>
              </a:solidFill>
            </a:endParaRPr>
          </a:p>
        </p:txBody>
      </p:sp>
      <p:sp>
        <p:nvSpPr>
          <p:cNvPr id="9" name="TextBox 8"/>
          <p:cNvSpPr txBox="1"/>
          <p:nvPr/>
        </p:nvSpPr>
        <p:spPr>
          <a:xfrm>
            <a:off x="2057400" y="3657600"/>
            <a:ext cx="914400" cy="369332"/>
          </a:xfrm>
          <a:prstGeom prst="rect">
            <a:avLst/>
          </a:prstGeom>
          <a:noFill/>
        </p:spPr>
        <p:txBody>
          <a:bodyPr wrap="square" rtlCol="0">
            <a:spAutoFit/>
          </a:bodyPr>
          <a:lstStyle/>
          <a:p>
            <a:r>
              <a:rPr lang="en-US" dirty="0" smtClean="0">
                <a:solidFill>
                  <a:srgbClr val="FF0000"/>
                </a:solidFill>
              </a:rPr>
              <a:t>15%</a:t>
            </a:r>
            <a:endParaRPr lang="en-US" dirty="0">
              <a:solidFill>
                <a:srgbClr val="FF0000"/>
              </a:solidFill>
            </a:endParaRPr>
          </a:p>
        </p:txBody>
      </p:sp>
      <p:sp>
        <p:nvSpPr>
          <p:cNvPr id="10" name="TextBox 9"/>
          <p:cNvSpPr txBox="1"/>
          <p:nvPr/>
        </p:nvSpPr>
        <p:spPr>
          <a:xfrm>
            <a:off x="2209800" y="5334000"/>
            <a:ext cx="914400" cy="369332"/>
          </a:xfrm>
          <a:prstGeom prst="rect">
            <a:avLst/>
          </a:prstGeom>
          <a:noFill/>
        </p:spPr>
        <p:txBody>
          <a:bodyPr wrap="square" rtlCol="0">
            <a:spAutoFit/>
          </a:bodyPr>
          <a:lstStyle/>
          <a:p>
            <a:r>
              <a:rPr lang="en-US" dirty="0">
                <a:solidFill>
                  <a:srgbClr val="FF0000"/>
                </a:solidFill>
              </a:rPr>
              <a:t>6</a:t>
            </a:r>
            <a:r>
              <a:rPr lang="en-US" dirty="0" smtClean="0">
                <a:solidFill>
                  <a:srgbClr val="FF0000"/>
                </a:solidFill>
              </a:rPr>
              <a:t>%</a:t>
            </a:r>
            <a:endParaRPr lang="en-US" dirty="0">
              <a:solidFill>
                <a:srgbClr val="FF0000"/>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529248668"/>
              </p:ext>
            </p:extLst>
          </p:nvPr>
        </p:nvGraphicFramePr>
        <p:xfrm>
          <a:off x="304799" y="219352"/>
          <a:ext cx="8558214" cy="6375400"/>
        </p:xfrm>
        <a:graphic>
          <a:graphicData uri="http://schemas.openxmlformats.org/drawingml/2006/table">
            <a:tbl>
              <a:tblPr firstRow="1" bandRow="1">
                <a:tableStyleId>{5C22544A-7EE6-4342-B048-85BDC9FD1C3A}</a:tableStyleId>
              </a:tblPr>
              <a:tblGrid>
                <a:gridCol w="4279107"/>
                <a:gridCol w="4279107"/>
              </a:tblGrid>
              <a:tr h="3187700">
                <a:tc>
                  <a:txBody>
                    <a:bodyPr/>
                    <a:lstStyle/>
                    <a:p>
                      <a:endParaRPr lang="en-US" dirty="0"/>
                    </a:p>
                  </a:txBody>
                  <a:tcPr/>
                </a:tc>
                <a:tc>
                  <a:txBody>
                    <a:bodyPr/>
                    <a:lstStyle/>
                    <a:p>
                      <a:r>
                        <a:rPr lang="en-US" sz="2800" dirty="0" smtClean="0"/>
                        <a:t>How</a:t>
                      </a:r>
                      <a:r>
                        <a:rPr lang="en-US" baseline="0" dirty="0" smtClean="0"/>
                        <a:t> do you get the correct solution?</a:t>
                      </a:r>
                      <a:endParaRPr lang="en-US" dirty="0"/>
                    </a:p>
                  </a:txBody>
                  <a:tcPr/>
                </a:tc>
              </a:tr>
              <a:tr h="3187700">
                <a:tc>
                  <a:txBody>
                    <a:bodyPr/>
                    <a:lstStyle/>
                    <a:p>
                      <a:r>
                        <a:rPr lang="en-US" sz="2800" dirty="0" smtClean="0"/>
                        <a:t>Why</a:t>
                      </a:r>
                      <a:r>
                        <a:rPr lang="en-US" dirty="0" smtClean="0"/>
                        <a:t> did so many students choose H?</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21510"/>
            <a:ext cx="3344148" cy="29312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4" name="Oval 13"/>
          <p:cNvSpPr/>
          <p:nvPr/>
        </p:nvSpPr>
        <p:spPr>
          <a:xfrm>
            <a:off x="1295400" y="1600200"/>
            <a:ext cx="228600" cy="286955"/>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81000" y="1630740"/>
            <a:ext cx="762000" cy="1569660"/>
          </a:xfrm>
          <a:prstGeom prst="rect">
            <a:avLst/>
          </a:prstGeom>
          <a:noFill/>
        </p:spPr>
        <p:txBody>
          <a:bodyPr wrap="square" rtlCol="0">
            <a:spAutoFit/>
          </a:bodyPr>
          <a:lstStyle/>
          <a:p>
            <a:r>
              <a:rPr lang="en-US" dirty="0" smtClean="0">
                <a:solidFill>
                  <a:schemeClr val="bg1"/>
                </a:solidFill>
              </a:rPr>
              <a:t>39%</a:t>
            </a:r>
          </a:p>
          <a:p>
            <a:endParaRPr lang="en-US" sz="800" dirty="0" smtClean="0">
              <a:solidFill>
                <a:schemeClr val="bg1"/>
              </a:solidFill>
            </a:endParaRPr>
          </a:p>
          <a:p>
            <a:r>
              <a:rPr lang="en-US" dirty="0" smtClean="0">
                <a:solidFill>
                  <a:schemeClr val="bg1"/>
                </a:solidFill>
              </a:rPr>
              <a:t>15%</a:t>
            </a:r>
          </a:p>
          <a:p>
            <a:endParaRPr lang="en-US" sz="800" dirty="0" smtClean="0">
              <a:solidFill>
                <a:schemeClr val="bg1"/>
              </a:solidFill>
            </a:endParaRPr>
          </a:p>
          <a:p>
            <a:r>
              <a:rPr lang="en-US" dirty="0" smtClean="0">
                <a:solidFill>
                  <a:schemeClr val="bg1"/>
                </a:solidFill>
              </a:rPr>
              <a:t>39%</a:t>
            </a:r>
          </a:p>
          <a:p>
            <a:endParaRPr lang="en-US" sz="800" dirty="0" smtClean="0">
              <a:solidFill>
                <a:schemeClr val="bg1"/>
              </a:solidFill>
            </a:endParaRPr>
          </a:p>
          <a:p>
            <a:r>
              <a:rPr lang="en-US" dirty="0" smtClean="0">
                <a:solidFill>
                  <a:schemeClr val="bg1"/>
                </a:solidFill>
              </a:rPr>
              <a:t>6%</a:t>
            </a:r>
            <a:endParaRPr lang="en-US" dirty="0">
              <a:solidFill>
                <a:schemeClr val="bg1"/>
              </a:solidFill>
            </a:endParaRPr>
          </a:p>
        </p:txBody>
      </p:sp>
    </p:spTree>
    <p:extLst>
      <p:ext uri="{BB962C8B-B14F-4D97-AF65-F5344CB8AC3E}">
        <p14:creationId xmlns:p14="http://schemas.microsoft.com/office/powerpoint/2010/main" val="194857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9" grpId="0"/>
      <p:bldP spid="10" grpId="0"/>
      <p:bldP spid="14" grpId="0" animBg="1"/>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28600" y="93742"/>
            <a:ext cx="3352800" cy="6319679"/>
          </a:xfrm>
        </p:spPr>
        <p:txBody>
          <a:bodyPr>
            <a:noAutofit/>
          </a:bodyPr>
          <a:lstStyle/>
          <a:p>
            <a:pPr marL="0" indent="0">
              <a:buNone/>
            </a:pPr>
            <a:r>
              <a:rPr lang="en-US" sz="2300" b="1" dirty="0" smtClean="0"/>
              <a:t>3</a:t>
            </a:r>
            <a:r>
              <a:rPr lang="en-US" sz="2300" b="1" baseline="30000" dirty="0" smtClean="0"/>
              <a:t>rd</a:t>
            </a:r>
            <a:r>
              <a:rPr lang="en-US" sz="2300" b="1" dirty="0" smtClean="0"/>
              <a:t> Grade STAAR 2013 Test item #5</a:t>
            </a:r>
          </a:p>
          <a:p>
            <a:r>
              <a:rPr lang="en-US" sz="2300" b="1" dirty="0" smtClean="0"/>
              <a:t>Content SE</a:t>
            </a:r>
            <a:r>
              <a:rPr lang="en-US" sz="2300" dirty="0"/>
              <a:t>: </a:t>
            </a:r>
            <a:r>
              <a:rPr lang="en-US" sz="2300" dirty="0">
                <a:solidFill>
                  <a:srgbClr val="00B050"/>
                </a:solidFill>
              </a:rPr>
              <a:t>3.04B - The student is expected to solve and record multiplication problems (up to two digits times </a:t>
            </a:r>
            <a:r>
              <a:rPr lang="en-US" sz="2300" dirty="0" smtClean="0">
                <a:solidFill>
                  <a:srgbClr val="00B050"/>
                </a:solidFill>
              </a:rPr>
              <a:t>one digit) (R)</a:t>
            </a:r>
          </a:p>
          <a:p>
            <a:r>
              <a:rPr lang="en-US" sz="2300" b="1" dirty="0" smtClean="0"/>
              <a:t>Process SE</a:t>
            </a:r>
            <a:r>
              <a:rPr lang="en-US" sz="2300" dirty="0" smtClean="0"/>
              <a:t>: </a:t>
            </a:r>
            <a:r>
              <a:rPr lang="en-US" sz="2300" dirty="0"/>
              <a:t>3.14A - </a:t>
            </a:r>
            <a:r>
              <a:rPr lang="en-US" sz="2300" dirty="0">
                <a:solidFill>
                  <a:schemeClr val="accent4"/>
                </a:solidFill>
              </a:rPr>
              <a:t>The student is expected to identify the mathematics in everyday </a:t>
            </a:r>
            <a:r>
              <a:rPr lang="en-US" sz="2300" dirty="0" smtClean="0">
                <a:solidFill>
                  <a:schemeClr val="accent4"/>
                </a:solidFill>
              </a:rPr>
              <a:t>situations</a:t>
            </a:r>
          </a:p>
        </p:txBody>
      </p:sp>
      <p:graphicFrame>
        <p:nvGraphicFramePr>
          <p:cNvPr id="4" name="Table 3"/>
          <p:cNvGraphicFramePr>
            <a:graphicFrameLocks noGrp="1"/>
          </p:cNvGraphicFramePr>
          <p:nvPr>
            <p:extLst>
              <p:ext uri="{D42A27DB-BD31-4B8C-83A1-F6EECF244321}">
                <p14:modId xmlns:p14="http://schemas.microsoft.com/office/powerpoint/2010/main" val="2335225093"/>
              </p:ext>
            </p:extLst>
          </p:nvPr>
        </p:nvGraphicFramePr>
        <p:xfrm>
          <a:off x="3657600" y="152400"/>
          <a:ext cx="5662614" cy="6621780"/>
        </p:xfrm>
        <a:graphic>
          <a:graphicData uri="http://schemas.openxmlformats.org/drawingml/2006/table">
            <a:tbl>
              <a:tblPr firstRow="1" bandRow="1">
                <a:tableStyleId>{5C22544A-7EE6-4342-B048-85BDC9FD1C3A}</a:tableStyleId>
              </a:tblPr>
              <a:tblGrid>
                <a:gridCol w="2831307"/>
                <a:gridCol w="2831307"/>
              </a:tblGrid>
              <a:tr h="3238500">
                <a:tc>
                  <a:txBody>
                    <a:bodyPr/>
                    <a:lstStyle/>
                    <a:p>
                      <a:r>
                        <a:rPr lang="en-US" sz="1800" b="0" i="0" u="none" strike="noStrike" kern="1200" baseline="0" dirty="0" smtClean="0">
                          <a:solidFill>
                            <a:schemeClr val="lt1"/>
                          </a:solidFill>
                          <a:latin typeface="+mn-lt"/>
                          <a:ea typeface="+mn-ea"/>
                          <a:cs typeface="+mn-cs"/>
                        </a:rPr>
                        <a:t>Andy has trumpet practice 4 times every month. Each practice lasts 2 hours. What is the total number of hours that Andy will practice in 9 months?</a:t>
                      </a:r>
                    </a:p>
                    <a:p>
                      <a:endParaRPr lang="en-US" sz="1800" b="0" i="0" u="none" strike="noStrike" kern="1200" baseline="0" dirty="0" smtClean="0">
                        <a:solidFill>
                          <a:schemeClr val="lt1"/>
                        </a:solidFill>
                        <a:latin typeface="+mn-lt"/>
                        <a:ea typeface="+mn-ea"/>
                        <a:cs typeface="+mn-cs"/>
                      </a:endParaRPr>
                    </a:p>
                    <a:p>
                      <a:r>
                        <a:rPr lang="en-US" sz="1800" b="1" i="0" u="none" strike="noStrike" kern="1200" baseline="0" dirty="0" smtClean="0">
                          <a:solidFill>
                            <a:schemeClr val="lt1"/>
                          </a:solidFill>
                          <a:latin typeface="+mn-lt"/>
                          <a:ea typeface="+mn-ea"/>
                          <a:cs typeface="+mn-cs"/>
                        </a:rPr>
                        <a:t>A  </a:t>
                      </a:r>
                      <a:r>
                        <a:rPr lang="en-US" sz="1800" b="0" i="0" u="none" strike="noStrike" kern="1200" baseline="0" dirty="0" smtClean="0">
                          <a:solidFill>
                            <a:schemeClr val="lt1"/>
                          </a:solidFill>
                          <a:latin typeface="+mn-lt"/>
                          <a:ea typeface="+mn-ea"/>
                          <a:cs typeface="+mn-cs"/>
                        </a:rPr>
                        <a:t>72</a:t>
                      </a:r>
                    </a:p>
                    <a:p>
                      <a:r>
                        <a:rPr lang="en-US" sz="1800" b="1" i="0" u="none" strike="noStrike" kern="1200" baseline="0" dirty="0" smtClean="0">
                          <a:solidFill>
                            <a:schemeClr val="lt1"/>
                          </a:solidFill>
                          <a:latin typeface="+mn-lt"/>
                          <a:ea typeface="+mn-ea"/>
                          <a:cs typeface="+mn-cs"/>
                        </a:rPr>
                        <a:t>B  </a:t>
                      </a:r>
                      <a:r>
                        <a:rPr lang="en-US" sz="1800" b="0" i="0" u="none" strike="noStrike" kern="1200" baseline="0" dirty="0" smtClean="0">
                          <a:solidFill>
                            <a:schemeClr val="lt1"/>
                          </a:solidFill>
                          <a:latin typeface="+mn-lt"/>
                          <a:ea typeface="+mn-ea"/>
                          <a:cs typeface="+mn-cs"/>
                        </a:rPr>
                        <a:t>156</a:t>
                      </a:r>
                    </a:p>
                    <a:p>
                      <a:r>
                        <a:rPr lang="en-US" sz="1800" b="1" i="0" u="none" strike="noStrike" kern="1200" baseline="0" dirty="0" smtClean="0">
                          <a:solidFill>
                            <a:schemeClr val="lt1"/>
                          </a:solidFill>
                          <a:latin typeface="+mn-lt"/>
                          <a:ea typeface="+mn-ea"/>
                          <a:cs typeface="+mn-cs"/>
                        </a:rPr>
                        <a:t>C  </a:t>
                      </a:r>
                      <a:r>
                        <a:rPr lang="en-US" sz="1800" b="0" i="0" u="none" strike="noStrike" kern="1200" baseline="0" dirty="0" smtClean="0">
                          <a:solidFill>
                            <a:schemeClr val="lt1"/>
                          </a:solidFill>
                          <a:latin typeface="+mn-lt"/>
                          <a:ea typeface="+mn-ea"/>
                          <a:cs typeface="+mn-cs"/>
                        </a:rPr>
                        <a:t>36</a:t>
                      </a:r>
                    </a:p>
                    <a:p>
                      <a:r>
                        <a:rPr lang="en-US" sz="1800" b="1" i="0" u="none" strike="noStrike" kern="1200" baseline="0" dirty="0" smtClean="0">
                          <a:solidFill>
                            <a:schemeClr val="lt1"/>
                          </a:solidFill>
                          <a:latin typeface="+mn-lt"/>
                          <a:ea typeface="+mn-ea"/>
                          <a:cs typeface="+mn-cs"/>
                        </a:rPr>
                        <a:t>D  </a:t>
                      </a:r>
                      <a:r>
                        <a:rPr lang="en-US" sz="1800" b="0" i="0" u="none" strike="noStrike" kern="1200" baseline="0" dirty="0" smtClean="0">
                          <a:solidFill>
                            <a:schemeClr val="lt1"/>
                          </a:solidFill>
                          <a:latin typeface="+mn-lt"/>
                          <a:ea typeface="+mn-ea"/>
                          <a:cs typeface="+mn-cs"/>
                        </a:rPr>
                        <a:t>104</a:t>
                      </a:r>
                      <a:endParaRPr lang="en-US" dirty="0"/>
                    </a:p>
                  </a:txBody>
                  <a:tcPr/>
                </a:tc>
                <a:tc>
                  <a:txBody>
                    <a:bodyPr/>
                    <a:lstStyle/>
                    <a:p>
                      <a:r>
                        <a:rPr lang="en-US" sz="2800" dirty="0" smtClean="0"/>
                        <a:t>How</a:t>
                      </a:r>
                      <a:r>
                        <a:rPr lang="en-US" baseline="0" dirty="0" smtClean="0"/>
                        <a:t> do you get the correct solution?</a:t>
                      </a:r>
                      <a:endParaRPr lang="en-US" dirty="0"/>
                    </a:p>
                  </a:txBody>
                  <a:tcPr/>
                </a:tc>
              </a:tr>
              <a:tr h="3238500">
                <a:tc>
                  <a:txBody>
                    <a:bodyPr/>
                    <a:lstStyle/>
                    <a:p>
                      <a:r>
                        <a:rPr lang="en-US" sz="2800" dirty="0" smtClean="0"/>
                        <a:t>Why</a:t>
                      </a:r>
                      <a:r>
                        <a:rPr lang="en-US" dirty="0" smtClean="0"/>
                        <a:t> did so many students choose C?</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sp>
        <p:nvSpPr>
          <p:cNvPr id="7" name="Oval 6"/>
          <p:cNvSpPr/>
          <p:nvPr/>
        </p:nvSpPr>
        <p:spPr>
          <a:xfrm>
            <a:off x="3641502" y="2267755"/>
            <a:ext cx="930498" cy="38100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0" y="2070279"/>
            <a:ext cx="2286000" cy="1477328"/>
          </a:xfrm>
          <a:prstGeom prst="rect">
            <a:avLst/>
          </a:prstGeom>
          <a:noFill/>
        </p:spPr>
        <p:txBody>
          <a:bodyPr wrap="square" rtlCol="0">
            <a:spAutoFit/>
          </a:bodyPr>
          <a:lstStyle/>
          <a:p>
            <a:r>
              <a:rPr lang="en-US" dirty="0" smtClean="0">
                <a:solidFill>
                  <a:srgbClr val="FFFF00"/>
                </a:solidFill>
              </a:rPr>
              <a:t>R12 Item Analysis</a:t>
            </a:r>
          </a:p>
          <a:p>
            <a:pPr marL="342900" indent="-342900">
              <a:buAutoNum type="alphaUcPeriod"/>
            </a:pPr>
            <a:r>
              <a:rPr lang="en-US" dirty="0" smtClean="0">
                <a:solidFill>
                  <a:srgbClr val="FFFF00"/>
                </a:solidFill>
              </a:rPr>
              <a:t>5327  (49%)</a:t>
            </a:r>
          </a:p>
          <a:p>
            <a:pPr marL="342900" indent="-342900">
              <a:buAutoNum type="alphaUcPeriod"/>
            </a:pPr>
            <a:r>
              <a:rPr lang="en-US" dirty="0" smtClean="0">
                <a:solidFill>
                  <a:srgbClr val="FFFF00"/>
                </a:solidFill>
              </a:rPr>
              <a:t>543 (5%)</a:t>
            </a:r>
          </a:p>
          <a:p>
            <a:pPr marL="342900" indent="-342900">
              <a:buAutoNum type="alphaUcPeriod"/>
            </a:pPr>
            <a:r>
              <a:rPr lang="en-US" dirty="0" smtClean="0">
                <a:solidFill>
                  <a:srgbClr val="FFFF00"/>
                </a:solidFill>
              </a:rPr>
              <a:t>4580 (42%)</a:t>
            </a:r>
          </a:p>
          <a:p>
            <a:pPr marL="342900" indent="-342900">
              <a:buAutoNum type="alphaUcPeriod"/>
            </a:pPr>
            <a:r>
              <a:rPr lang="en-US" dirty="0" smtClean="0">
                <a:solidFill>
                  <a:srgbClr val="FFFF00"/>
                </a:solidFill>
              </a:rPr>
              <a:t>446 (4%)</a:t>
            </a:r>
            <a:endParaRPr lang="en-US" dirty="0">
              <a:solidFill>
                <a:srgbClr val="FFFF00"/>
              </a:solidFill>
            </a:endParaRPr>
          </a:p>
        </p:txBody>
      </p:sp>
    </p:spTree>
    <p:extLst>
      <p:ext uri="{BB962C8B-B14F-4D97-AF65-F5344CB8AC3E}">
        <p14:creationId xmlns:p14="http://schemas.microsoft.com/office/powerpoint/2010/main" val="4082840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5616" y="1279727"/>
            <a:ext cx="5400675" cy="484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495800" y="3821668"/>
            <a:ext cx="1066800" cy="369332"/>
          </a:xfrm>
          <a:prstGeom prst="rect">
            <a:avLst/>
          </a:prstGeom>
          <a:noFill/>
        </p:spPr>
        <p:txBody>
          <a:bodyPr wrap="square" rtlCol="0">
            <a:spAutoFit/>
          </a:bodyPr>
          <a:lstStyle/>
          <a:p>
            <a:pPr marL="342900" indent="-342900">
              <a:buAutoNum type="alphaUcPeriod" startAt="6"/>
            </a:pPr>
            <a:r>
              <a:rPr lang="en-US" b="1" dirty="0" smtClean="0">
                <a:solidFill>
                  <a:srgbClr val="FF0000"/>
                </a:solidFill>
              </a:rPr>
              <a:t>43%</a:t>
            </a:r>
          </a:p>
        </p:txBody>
      </p:sp>
      <p:sp>
        <p:nvSpPr>
          <p:cNvPr id="10" name="Oval 9"/>
          <p:cNvSpPr/>
          <p:nvPr/>
        </p:nvSpPr>
        <p:spPr>
          <a:xfrm>
            <a:off x="6781800" y="2819400"/>
            <a:ext cx="252846" cy="22950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467600" y="3810000"/>
            <a:ext cx="1066800" cy="369332"/>
          </a:xfrm>
          <a:prstGeom prst="rect">
            <a:avLst/>
          </a:prstGeom>
          <a:noFill/>
        </p:spPr>
        <p:txBody>
          <a:bodyPr wrap="square" rtlCol="0">
            <a:spAutoFit/>
          </a:bodyPr>
          <a:lstStyle/>
          <a:p>
            <a:r>
              <a:rPr lang="en-US" b="1" dirty="0" smtClean="0">
                <a:solidFill>
                  <a:srgbClr val="FF0000"/>
                </a:solidFill>
              </a:rPr>
              <a:t>H. 30%</a:t>
            </a:r>
          </a:p>
        </p:txBody>
      </p:sp>
      <p:sp>
        <p:nvSpPr>
          <p:cNvPr id="12" name="TextBox 11"/>
          <p:cNvSpPr txBox="1"/>
          <p:nvPr/>
        </p:nvSpPr>
        <p:spPr>
          <a:xfrm>
            <a:off x="4572000" y="6119153"/>
            <a:ext cx="1066800" cy="369332"/>
          </a:xfrm>
          <a:prstGeom prst="rect">
            <a:avLst/>
          </a:prstGeom>
          <a:noFill/>
        </p:spPr>
        <p:txBody>
          <a:bodyPr wrap="square" rtlCol="0">
            <a:spAutoFit/>
          </a:bodyPr>
          <a:lstStyle/>
          <a:p>
            <a:r>
              <a:rPr lang="en-US" b="1" dirty="0" smtClean="0">
                <a:solidFill>
                  <a:srgbClr val="FF0000"/>
                </a:solidFill>
              </a:rPr>
              <a:t>G. 13%</a:t>
            </a:r>
          </a:p>
        </p:txBody>
      </p:sp>
      <p:sp>
        <p:nvSpPr>
          <p:cNvPr id="13" name="TextBox 12"/>
          <p:cNvSpPr txBox="1"/>
          <p:nvPr/>
        </p:nvSpPr>
        <p:spPr>
          <a:xfrm>
            <a:off x="7391400" y="6127952"/>
            <a:ext cx="1143000" cy="369332"/>
          </a:xfrm>
          <a:prstGeom prst="rect">
            <a:avLst/>
          </a:prstGeom>
          <a:noFill/>
        </p:spPr>
        <p:txBody>
          <a:bodyPr wrap="square" rtlCol="0">
            <a:spAutoFit/>
          </a:bodyPr>
          <a:lstStyle/>
          <a:p>
            <a:r>
              <a:rPr lang="en-US" b="1" dirty="0" smtClean="0">
                <a:solidFill>
                  <a:srgbClr val="FF0000"/>
                </a:solidFill>
              </a:rPr>
              <a:t>J.    13%</a:t>
            </a:r>
            <a:endParaRPr lang="en-US" b="1" dirty="0">
              <a:solidFill>
                <a:srgbClr val="FF0000"/>
              </a:solidFill>
            </a:endParaRPr>
          </a:p>
        </p:txBody>
      </p:sp>
      <p:sp>
        <p:nvSpPr>
          <p:cNvPr id="6" name="Content Placeholder 5"/>
          <p:cNvSpPr>
            <a:spLocks noGrp="1"/>
          </p:cNvSpPr>
          <p:nvPr>
            <p:ph idx="1"/>
          </p:nvPr>
        </p:nvSpPr>
        <p:spPr>
          <a:xfrm>
            <a:off x="152400" y="76200"/>
            <a:ext cx="3276600" cy="6049963"/>
          </a:xfrm>
        </p:spPr>
        <p:txBody>
          <a:bodyPr>
            <a:noAutofit/>
          </a:bodyPr>
          <a:lstStyle/>
          <a:p>
            <a:pPr marL="0" indent="0">
              <a:buNone/>
            </a:pPr>
            <a:r>
              <a:rPr lang="en-US" sz="1800" b="1" dirty="0" smtClean="0"/>
              <a:t>8</a:t>
            </a:r>
            <a:r>
              <a:rPr lang="en-US" sz="1800" b="1" baseline="30000" dirty="0" smtClean="0"/>
              <a:t>th</a:t>
            </a:r>
            <a:r>
              <a:rPr lang="en-US" sz="1800" b="1" dirty="0" smtClean="0"/>
              <a:t>  Grade STAAR 2013 Test item #18</a:t>
            </a:r>
          </a:p>
          <a:p>
            <a:r>
              <a:rPr lang="en-US" sz="1800" b="1" dirty="0" smtClean="0"/>
              <a:t>Content SE</a:t>
            </a:r>
            <a:r>
              <a:rPr lang="en-US" sz="1800" dirty="0"/>
              <a:t>: </a:t>
            </a:r>
            <a:r>
              <a:rPr lang="en-US" sz="1800" dirty="0">
                <a:solidFill>
                  <a:srgbClr val="00B050"/>
                </a:solidFill>
              </a:rPr>
              <a:t>8.04A - The student is expected to generate a different representation of data given </a:t>
            </a:r>
            <a:r>
              <a:rPr lang="en-US" sz="1800" dirty="0" smtClean="0">
                <a:solidFill>
                  <a:srgbClr val="00B050"/>
                </a:solidFill>
              </a:rPr>
              <a:t>another representation </a:t>
            </a:r>
            <a:r>
              <a:rPr lang="en-US" sz="1800" dirty="0">
                <a:solidFill>
                  <a:srgbClr val="00B050"/>
                </a:solidFill>
              </a:rPr>
              <a:t>of data (such as a table, graph, equation, or verbal description</a:t>
            </a:r>
            <a:r>
              <a:rPr lang="en-US" sz="1800" dirty="0" smtClean="0">
                <a:solidFill>
                  <a:srgbClr val="00B050"/>
                </a:solidFill>
              </a:rPr>
              <a:t>).</a:t>
            </a:r>
          </a:p>
          <a:p>
            <a:r>
              <a:rPr lang="en-US" sz="1800" b="1" dirty="0" smtClean="0"/>
              <a:t>Process SE</a:t>
            </a:r>
            <a:r>
              <a:rPr lang="en-US" sz="1800" dirty="0" smtClean="0"/>
              <a:t>: </a:t>
            </a:r>
            <a:r>
              <a:rPr lang="en-US" sz="1800" dirty="0">
                <a:solidFill>
                  <a:schemeClr val="accent4"/>
                </a:solidFill>
              </a:rPr>
              <a:t>8.15A - The student is expected to communicate mathematical ideas using language, efficient </a:t>
            </a:r>
            <a:r>
              <a:rPr lang="en-US" sz="1800" dirty="0" smtClean="0">
                <a:solidFill>
                  <a:schemeClr val="accent4"/>
                </a:solidFill>
              </a:rPr>
              <a:t>tools, appropriate </a:t>
            </a:r>
            <a:r>
              <a:rPr lang="en-US" sz="1800" dirty="0">
                <a:solidFill>
                  <a:schemeClr val="accent4"/>
                </a:solidFill>
              </a:rPr>
              <a:t>units, and graphical, numerical, physical, or algebraic mathematical models</a:t>
            </a:r>
            <a:endParaRPr lang="en-US" sz="1800" dirty="0" smtClean="0">
              <a:solidFill>
                <a:schemeClr val="accent4"/>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673980737"/>
              </p:ext>
            </p:extLst>
          </p:nvPr>
        </p:nvGraphicFramePr>
        <p:xfrm>
          <a:off x="3496411" y="31016"/>
          <a:ext cx="5662614" cy="6477000"/>
        </p:xfrm>
        <a:graphic>
          <a:graphicData uri="http://schemas.openxmlformats.org/drawingml/2006/table">
            <a:tbl>
              <a:tblPr firstRow="1" bandRow="1">
                <a:tableStyleId>{5C22544A-7EE6-4342-B048-85BDC9FD1C3A}</a:tableStyleId>
              </a:tblPr>
              <a:tblGrid>
                <a:gridCol w="2831307"/>
                <a:gridCol w="2831307"/>
              </a:tblGrid>
              <a:tr h="3238500">
                <a:tc>
                  <a:txBody>
                    <a:bodyPr/>
                    <a:lstStyle/>
                    <a:p>
                      <a:endParaRPr lang="en-US" dirty="0"/>
                    </a:p>
                  </a:txBody>
                  <a:tcPr/>
                </a:tc>
                <a:tc>
                  <a:txBody>
                    <a:bodyPr/>
                    <a:lstStyle/>
                    <a:p>
                      <a:r>
                        <a:rPr lang="en-US" sz="2800" dirty="0" smtClean="0"/>
                        <a:t>How</a:t>
                      </a:r>
                      <a:r>
                        <a:rPr lang="en-US" baseline="0" dirty="0" smtClean="0"/>
                        <a:t> do you get the correct solution?</a:t>
                      </a:r>
                      <a:endParaRPr lang="en-US" dirty="0"/>
                    </a:p>
                  </a:txBody>
                  <a:tcPr/>
                </a:tc>
              </a:tr>
              <a:tr h="3238500">
                <a:tc>
                  <a:txBody>
                    <a:bodyPr/>
                    <a:lstStyle/>
                    <a:p>
                      <a:r>
                        <a:rPr lang="en-US" sz="2800" dirty="0" smtClean="0"/>
                        <a:t>Why</a:t>
                      </a:r>
                      <a:r>
                        <a:rPr lang="en-US" dirty="0" smtClean="0"/>
                        <a:t> did so many students choose H?</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sp>
        <p:nvSpPr>
          <p:cNvPr id="15" name="TextBox 14"/>
          <p:cNvSpPr txBox="1"/>
          <p:nvPr/>
        </p:nvSpPr>
        <p:spPr>
          <a:xfrm>
            <a:off x="3708103" y="1981200"/>
            <a:ext cx="1191655" cy="1292662"/>
          </a:xfrm>
          <a:prstGeom prst="rect">
            <a:avLst/>
          </a:prstGeom>
          <a:noFill/>
        </p:spPr>
        <p:txBody>
          <a:bodyPr wrap="square" rtlCol="0">
            <a:spAutoFit/>
          </a:bodyPr>
          <a:lstStyle/>
          <a:p>
            <a:r>
              <a:rPr lang="en-US" dirty="0" smtClean="0">
                <a:solidFill>
                  <a:srgbClr val="FFFF00"/>
                </a:solidFill>
              </a:rPr>
              <a:t>R12 Item </a:t>
            </a:r>
            <a:r>
              <a:rPr lang="en-US" sz="1200" dirty="0" smtClean="0">
                <a:solidFill>
                  <a:srgbClr val="FF0000"/>
                </a:solidFill>
              </a:rPr>
              <a:t>Analysis</a:t>
            </a:r>
          </a:p>
          <a:p>
            <a:pPr marL="342900" indent="-342900">
              <a:buAutoNum type="alphaUcPeriod" startAt="6"/>
            </a:pPr>
            <a:r>
              <a:rPr lang="en-US" sz="1200" dirty="0" smtClean="0">
                <a:solidFill>
                  <a:srgbClr val="FF0000"/>
                </a:solidFill>
              </a:rPr>
              <a:t>43%</a:t>
            </a:r>
          </a:p>
          <a:p>
            <a:pPr marL="342900" indent="-342900">
              <a:buAutoNum type="alphaUcPeriod" startAt="6"/>
            </a:pPr>
            <a:r>
              <a:rPr lang="en-US" sz="1200" dirty="0" smtClean="0">
                <a:solidFill>
                  <a:srgbClr val="FF0000"/>
                </a:solidFill>
              </a:rPr>
              <a:t>13%</a:t>
            </a:r>
          </a:p>
          <a:p>
            <a:pPr marL="342900" indent="-342900">
              <a:buAutoNum type="alphaUcPeriod" startAt="6"/>
            </a:pPr>
            <a:r>
              <a:rPr lang="en-US" sz="1200" dirty="0" smtClean="0">
                <a:solidFill>
                  <a:srgbClr val="FF0000"/>
                </a:solidFill>
              </a:rPr>
              <a:t>30%</a:t>
            </a:r>
          </a:p>
          <a:p>
            <a:r>
              <a:rPr lang="en-US" sz="1200" dirty="0" smtClean="0">
                <a:solidFill>
                  <a:srgbClr val="FF0000"/>
                </a:solidFill>
              </a:rPr>
              <a:t>J.     13%</a:t>
            </a:r>
            <a:endParaRPr lang="en-US" sz="1200" dirty="0">
              <a:solidFill>
                <a:srgbClr val="FF0000"/>
              </a:solidFill>
            </a:endParaRPr>
          </a:p>
        </p:txBody>
      </p:sp>
      <p:pic>
        <p:nvPicPr>
          <p:cNvPr id="1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2007" y="249382"/>
            <a:ext cx="2295502" cy="2060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Oval 16"/>
          <p:cNvSpPr/>
          <p:nvPr/>
        </p:nvSpPr>
        <p:spPr>
          <a:xfrm>
            <a:off x="4994564" y="837291"/>
            <a:ext cx="252846" cy="22950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802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p:bldP spid="15" grpId="0"/>
      <p:bldP spid="1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2390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a:xfrm>
            <a:off x="2743200" y="5313218"/>
            <a:ext cx="1524000" cy="1371600"/>
          </a:xfrm>
          <a:solidFill>
            <a:schemeClr val="accent5">
              <a:lumMod val="60000"/>
              <a:lumOff val="40000"/>
            </a:schemeClr>
          </a:solidFill>
        </p:spPr>
        <p:txBody>
          <a:bodyPr/>
          <a:lstStyle/>
          <a:p>
            <a:r>
              <a:rPr lang="en-US" dirty="0" smtClean="0"/>
              <a:t>37% state-wide</a:t>
            </a:r>
            <a:endParaRPr lang="en-US" dirty="0"/>
          </a:p>
        </p:txBody>
      </p:sp>
      <p:sp>
        <p:nvSpPr>
          <p:cNvPr id="7" name="Oval 6"/>
          <p:cNvSpPr/>
          <p:nvPr/>
        </p:nvSpPr>
        <p:spPr>
          <a:xfrm>
            <a:off x="228600" y="6172200"/>
            <a:ext cx="5334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half" idx="2"/>
          </p:nvPr>
        </p:nvSpPr>
        <p:spPr>
          <a:xfrm>
            <a:off x="6096000" y="914400"/>
            <a:ext cx="2667000" cy="5791200"/>
          </a:xfrm>
        </p:spPr>
        <p:txBody>
          <a:bodyPr>
            <a:normAutofit/>
          </a:bodyPr>
          <a:lstStyle/>
          <a:p>
            <a:r>
              <a:rPr lang="en-US" sz="2400" dirty="0" smtClean="0">
                <a:solidFill>
                  <a:srgbClr val="FF0000"/>
                </a:solidFill>
              </a:rPr>
              <a:t>If we </a:t>
            </a:r>
            <a:r>
              <a:rPr lang="en-US" sz="2400" u="sng" dirty="0" smtClean="0">
                <a:solidFill>
                  <a:srgbClr val="FF0000"/>
                </a:solidFill>
              </a:rPr>
              <a:t>Flip the Question</a:t>
            </a:r>
            <a:r>
              <a:rPr lang="en-US" sz="2400" dirty="0" smtClean="0">
                <a:solidFill>
                  <a:srgbClr val="FF0000"/>
                </a:solidFill>
              </a:rPr>
              <a:t>:</a:t>
            </a:r>
          </a:p>
          <a:p>
            <a:endParaRPr lang="en-US" dirty="0" smtClean="0"/>
          </a:p>
          <a:p>
            <a:endParaRPr lang="en-US" dirty="0"/>
          </a:p>
          <a:p>
            <a:r>
              <a:rPr lang="en-US" sz="2400" dirty="0" smtClean="0">
                <a:solidFill>
                  <a:schemeClr val="tx2"/>
                </a:solidFill>
              </a:rPr>
              <a:t>Points P, S, and W are the only coordinates that satisfy given inequality conditions. What might those conditions be?</a:t>
            </a:r>
            <a:endParaRPr lang="en-US" sz="2400" dirty="0">
              <a:solidFill>
                <a:schemeClr val="tx2"/>
              </a:solidFill>
            </a:endParaRPr>
          </a:p>
        </p:txBody>
      </p:sp>
      <p:sp>
        <p:nvSpPr>
          <p:cNvPr id="8" name="Explosion 1 7"/>
          <p:cNvSpPr/>
          <p:nvPr/>
        </p:nvSpPr>
        <p:spPr>
          <a:xfrm>
            <a:off x="228600" y="5334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t>Strategy 3</a:t>
            </a:r>
            <a:endParaRPr lang="en-US" sz="8800" dirty="0"/>
          </a:p>
        </p:txBody>
      </p:sp>
    </p:spTree>
    <p:extLst>
      <p:ext uri="{BB962C8B-B14F-4D97-AF65-F5344CB8AC3E}">
        <p14:creationId xmlns:p14="http://schemas.microsoft.com/office/powerpoint/2010/main" val="65032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left)">
                                      <p:cBhvr>
                                        <p:cTn id="11" dur="20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2000"/>
                                        <p:tgtEl>
                                          <p:spTgt spid="6">
                                            <p:txEl>
                                              <p:pRg st="0" end="0"/>
                                            </p:txEl>
                                          </p:spTgt>
                                        </p:tgtEl>
                                      </p:cBhvr>
                                    </p:animEffect>
                                    <p:anim calcmode="lin" valueType="num">
                                      <p:cBhvr>
                                        <p:cTn id="28"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29"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2000"/>
                                        <p:tgtEl>
                                          <p:spTgt spid="6">
                                            <p:txEl>
                                              <p:pRg st="3" end="3"/>
                                            </p:txEl>
                                          </p:spTgt>
                                        </p:tgtEl>
                                      </p:cBhvr>
                                    </p:animEffect>
                                    <p:anim calcmode="lin" valueType="num">
                                      <p:cBhvr>
                                        <p:cTn id="35" dur="2000" fill="hold"/>
                                        <p:tgtEl>
                                          <p:spTgt spid="6">
                                            <p:txEl>
                                              <p:pRg st="3" end="3"/>
                                            </p:txEl>
                                          </p:spTgt>
                                        </p:tgtEl>
                                        <p:attrNameLst>
                                          <p:attrName>ppt_w</p:attrName>
                                        </p:attrNameLst>
                                      </p:cBhvr>
                                      <p:tavLst>
                                        <p:tav tm="0" fmla="#ppt_w*sin(2.5*pi*$)">
                                          <p:val>
                                            <p:fltVal val="0"/>
                                          </p:val>
                                        </p:tav>
                                        <p:tav tm="100000">
                                          <p:val>
                                            <p:fltVal val="1"/>
                                          </p:val>
                                        </p:tav>
                                      </p:tavLst>
                                    </p:anim>
                                    <p:anim calcmode="lin" valueType="num">
                                      <p:cBhvr>
                                        <p:cTn id="36" dur="2000" fill="hold"/>
                                        <p:tgtEl>
                                          <p:spTgt spid="6">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6" grpId="0" build="p"/>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Content Placeholder 4"/>
          <p:cNvSpPr>
            <a:spLocks noGrp="1"/>
          </p:cNvSpPr>
          <p:nvPr>
            <p:ph idx="1"/>
          </p:nvPr>
        </p:nvSpPr>
        <p:spPr>
          <a:xfrm>
            <a:off x="200025" y="1600200"/>
            <a:ext cx="8788400" cy="1944688"/>
          </a:xfrm>
        </p:spPr>
        <p:txBody>
          <a:bodyPr>
            <a:normAutofit/>
          </a:bodyPr>
          <a:lstStyle/>
          <a:p>
            <a:pPr algn="ctr" eaLnBrk="1" hangingPunct="1">
              <a:spcAft>
                <a:spcPts val="2400"/>
              </a:spcAft>
              <a:buFont typeface="Arial" charset="0"/>
              <a:buNone/>
            </a:pPr>
            <a:r>
              <a:rPr lang="en-US" sz="3200" b="1" dirty="0" smtClean="0">
                <a:solidFill>
                  <a:srgbClr val="FF6600"/>
                </a:solidFill>
                <a:effectLst>
                  <a:outerShdw blurRad="38100" dist="38100" dir="2700000" algn="tl">
                    <a:srgbClr val="C0C0C0"/>
                  </a:outerShdw>
                </a:effectLst>
              </a:rPr>
              <a:t>Flip the Question</a:t>
            </a:r>
          </a:p>
          <a:p>
            <a:pPr algn="ctr" eaLnBrk="1" hangingPunct="1">
              <a:spcAft>
                <a:spcPts val="2400"/>
              </a:spcAft>
              <a:buFont typeface="Arial" charset="0"/>
              <a:buNone/>
            </a:pPr>
            <a:r>
              <a:rPr lang="en-US" sz="3200" i="1" dirty="0" smtClean="0"/>
              <a:t>What is the greatest common factor</a:t>
            </a:r>
            <a:br>
              <a:rPr lang="en-US" sz="3200" i="1" dirty="0" smtClean="0"/>
            </a:br>
            <a:r>
              <a:rPr lang="en-US" sz="3200" i="1" dirty="0" smtClean="0"/>
              <a:t>of 40 and 12?</a:t>
            </a:r>
            <a:r>
              <a:rPr lang="en-US" sz="3200" dirty="0" smtClean="0"/>
              <a:t> </a:t>
            </a:r>
          </a:p>
        </p:txBody>
      </p:sp>
      <p:sp>
        <p:nvSpPr>
          <p:cNvPr id="88066" name="Title 3"/>
          <p:cNvSpPr>
            <a:spLocks noGrp="1"/>
          </p:cNvSpPr>
          <p:nvPr>
            <p:ph type="title"/>
          </p:nvPr>
        </p:nvSpPr>
        <p:spPr/>
        <p:txBody>
          <a:bodyPr/>
          <a:lstStyle/>
          <a:p>
            <a:pPr eaLnBrk="1" hangingPunct="1"/>
            <a:r>
              <a:rPr lang="en-US" smtClean="0">
                <a:latin typeface="Academy Engraved LET" charset="0"/>
              </a:rPr>
              <a:t>Questions in Math Tasks</a:t>
            </a:r>
          </a:p>
        </p:txBody>
      </p:sp>
      <p:sp>
        <p:nvSpPr>
          <p:cNvPr id="4" name="TextBox 3"/>
          <p:cNvSpPr txBox="1"/>
          <p:nvPr/>
        </p:nvSpPr>
        <p:spPr>
          <a:xfrm>
            <a:off x="995238" y="4476711"/>
            <a:ext cx="7117012" cy="1354217"/>
          </a:xfrm>
          <a:prstGeom prst="rect">
            <a:avLst/>
          </a:prstGeom>
          <a:noFill/>
        </p:spPr>
        <p:txBody>
          <a:bodyPr wrap="non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sz="3200" b="1" i="1" dirty="0">
                <a:solidFill>
                  <a:srgbClr val="FF6600"/>
                </a:solidFill>
                <a:latin typeface="Gill Sans MT" charset="0"/>
              </a:rPr>
              <a:t>Name a possible pair of </a:t>
            </a:r>
            <a:r>
              <a:rPr lang="en-US" sz="3200" b="1" i="1" dirty="0" smtClean="0">
                <a:solidFill>
                  <a:srgbClr val="FF6600"/>
                </a:solidFill>
                <a:latin typeface="Gill Sans MT" charset="0"/>
              </a:rPr>
              <a:t>numbers with</a:t>
            </a:r>
            <a:endParaRPr lang="en-US" sz="3200" b="1" i="1" dirty="0">
              <a:solidFill>
                <a:srgbClr val="FF6600"/>
              </a:solidFill>
              <a:latin typeface="Gill Sans MT" charset="0"/>
            </a:endParaRPr>
          </a:p>
          <a:p>
            <a:pPr algn="ctr" eaLnBrk="1" hangingPunct="1"/>
            <a:r>
              <a:rPr lang="en-US" sz="3200" b="1" i="1" dirty="0">
                <a:solidFill>
                  <a:srgbClr val="FF6600"/>
                </a:solidFill>
                <a:latin typeface="Gill Sans MT" charset="0"/>
              </a:rPr>
              <a:t> a</a:t>
            </a:r>
            <a:r>
              <a:rPr lang="en-US" sz="3200" b="1" i="1" dirty="0" smtClean="0">
                <a:solidFill>
                  <a:srgbClr val="FF6600"/>
                </a:solidFill>
                <a:latin typeface="Gill Sans MT" charset="0"/>
              </a:rPr>
              <a:t> </a:t>
            </a:r>
            <a:r>
              <a:rPr lang="en-US" sz="3200" b="1" i="1" dirty="0">
                <a:solidFill>
                  <a:srgbClr val="FF6600"/>
                </a:solidFill>
                <a:latin typeface="Gill Sans MT" charset="0"/>
              </a:rPr>
              <a:t>greatest common factor of </a:t>
            </a:r>
            <a:r>
              <a:rPr lang="en-US" sz="3200" b="1" i="1" dirty="0">
                <a:solidFill>
                  <a:srgbClr val="FF6600"/>
                </a:solidFill>
              </a:rPr>
              <a:t>4</a:t>
            </a:r>
            <a:r>
              <a:rPr lang="en-US" sz="3200" b="1" i="1" dirty="0" smtClean="0">
                <a:solidFill>
                  <a:srgbClr val="FF6600"/>
                </a:solidFill>
                <a:latin typeface="Gill Sans MT" charset="0"/>
              </a:rPr>
              <a:t> </a:t>
            </a:r>
            <a:r>
              <a:rPr lang="en-US" sz="3200" b="1" i="1" dirty="0">
                <a:solidFill>
                  <a:srgbClr val="FF6600"/>
                </a:solidFill>
                <a:latin typeface="Gill Sans MT" charset="0"/>
              </a:rPr>
              <a:t>.</a:t>
            </a:r>
          </a:p>
          <a:p>
            <a:pPr algn="ctr" eaLnBrk="1" hangingPunct="1"/>
            <a:endParaRPr lang="en-US" sz="1800" dirty="0">
              <a:solidFill>
                <a:srgbClr val="FFFF00"/>
              </a:solidFill>
            </a:endParaRPr>
          </a:p>
        </p:txBody>
      </p:sp>
    </p:spTree>
    <p:extLst>
      <p:ext uri="{BB962C8B-B14F-4D97-AF65-F5344CB8AC3E}">
        <p14:creationId xmlns:p14="http://schemas.microsoft.com/office/powerpoint/2010/main" val="25097115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57347">
                                            <p:txEl>
                                              <p:pRg st="0" end="0"/>
                                            </p:txEl>
                                          </p:spTgt>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57347">
                                            <p:txEl>
                                              <p:pRg st="1" end="1"/>
                                            </p:txEl>
                                          </p:spTgt>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allAtOnce"/>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p:txBody>
      </p:sp>
      <p:sp>
        <p:nvSpPr>
          <p:cNvPr id="4" name="Title 3"/>
          <p:cNvSpPr>
            <a:spLocks noGrp="1"/>
          </p:cNvSpPr>
          <p:nvPr>
            <p:ph type="title"/>
          </p:nvPr>
        </p:nvSpPr>
        <p:spPr>
          <a:xfrm>
            <a:off x="2590800" y="3886200"/>
            <a:ext cx="1524000" cy="1371600"/>
          </a:xfrm>
          <a:solidFill>
            <a:schemeClr val="accent5">
              <a:lumMod val="60000"/>
              <a:lumOff val="40000"/>
            </a:schemeClr>
          </a:solidFill>
        </p:spPr>
        <p:txBody>
          <a:bodyPr/>
          <a:lstStyle/>
          <a:p>
            <a:r>
              <a:rPr lang="en-US" dirty="0" smtClean="0"/>
              <a:t>41% state-wide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45" y="190500"/>
            <a:ext cx="8671296"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5"/>
          <p:cNvSpPr>
            <a:spLocks noGrp="1"/>
          </p:cNvSpPr>
          <p:nvPr>
            <p:ph type="body" sz="half" idx="2"/>
          </p:nvPr>
        </p:nvSpPr>
        <p:spPr>
          <a:xfrm>
            <a:off x="6096000" y="1066800"/>
            <a:ext cx="2667000" cy="5791200"/>
          </a:xfrm>
        </p:spPr>
        <p:txBody>
          <a:bodyPr>
            <a:normAutofit/>
          </a:bodyPr>
          <a:lstStyle/>
          <a:p>
            <a:r>
              <a:rPr lang="en-US" sz="2400" dirty="0" smtClean="0">
                <a:solidFill>
                  <a:srgbClr val="FF0000"/>
                </a:solidFill>
              </a:rPr>
              <a:t>Your turn…If we </a:t>
            </a:r>
            <a:r>
              <a:rPr lang="en-US" sz="2400" u="sng" dirty="0" smtClean="0">
                <a:solidFill>
                  <a:srgbClr val="FF0000"/>
                </a:solidFill>
              </a:rPr>
              <a:t>Flip the Question</a:t>
            </a:r>
            <a:r>
              <a:rPr lang="en-US" sz="2400" dirty="0" smtClean="0">
                <a:solidFill>
                  <a:srgbClr val="FF0000"/>
                </a:solidFill>
              </a:rPr>
              <a:t>:</a:t>
            </a:r>
          </a:p>
          <a:p>
            <a:endParaRPr lang="en-US" dirty="0" smtClean="0"/>
          </a:p>
          <a:p>
            <a:endParaRPr lang="en-US" dirty="0"/>
          </a:p>
          <a:p>
            <a:r>
              <a:rPr lang="en-US" sz="2400" dirty="0" smtClean="0">
                <a:solidFill>
                  <a:schemeClr val="tx2"/>
                </a:solidFill>
              </a:rPr>
              <a:t>Juanita covered the outside of a rectangular prism with 42 ft</a:t>
            </a:r>
            <a:r>
              <a:rPr lang="en-US" sz="2400" baseline="30000" dirty="0" smtClean="0">
                <a:solidFill>
                  <a:schemeClr val="tx2"/>
                </a:solidFill>
              </a:rPr>
              <a:t>2</a:t>
            </a:r>
            <a:r>
              <a:rPr lang="en-US" sz="2400" dirty="0" smtClean="0">
                <a:solidFill>
                  <a:schemeClr val="tx2"/>
                </a:solidFill>
              </a:rPr>
              <a:t> gift paper. What might its dimensions have been?</a:t>
            </a:r>
            <a:endParaRPr lang="en-US" sz="2400" dirty="0">
              <a:solidFill>
                <a:schemeClr val="tx2"/>
              </a:solidFill>
            </a:endParaRPr>
          </a:p>
        </p:txBody>
      </p:sp>
      <p:sp>
        <p:nvSpPr>
          <p:cNvPr id="7" name="Oval 6"/>
          <p:cNvSpPr/>
          <p:nvPr/>
        </p:nvSpPr>
        <p:spPr>
          <a:xfrm>
            <a:off x="502227" y="1801091"/>
            <a:ext cx="5334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3459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2000"/>
                                        <p:tgtEl>
                                          <p:spTgt spid="6">
                                            <p:txEl>
                                              <p:pRg st="0" end="0"/>
                                            </p:txEl>
                                          </p:spTgt>
                                        </p:tgtEl>
                                      </p:cBhvr>
                                    </p:animEffect>
                                    <p:anim calcmode="lin" valueType="num">
                                      <p:cBhvr>
                                        <p:cTn id="26"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2000"/>
                                        <p:tgtEl>
                                          <p:spTgt spid="6">
                                            <p:txEl>
                                              <p:pRg st="3" end="3"/>
                                            </p:txEl>
                                          </p:spTgt>
                                        </p:tgtEl>
                                      </p:cBhvr>
                                    </p:animEffect>
                                    <p:anim calcmode="lin" valueType="num">
                                      <p:cBhvr>
                                        <p:cTn id="33" dur="2000" fill="hold"/>
                                        <p:tgtEl>
                                          <p:spTgt spid="6">
                                            <p:txEl>
                                              <p:pRg st="3" end="3"/>
                                            </p:txEl>
                                          </p:spTgt>
                                        </p:tgtEl>
                                        <p:attrNameLst>
                                          <p:attrName>ppt_w</p:attrName>
                                        </p:attrNameLst>
                                      </p:cBhvr>
                                      <p:tavLst>
                                        <p:tav tm="0" fmla="#ppt_w*sin(2.5*pi*$)">
                                          <p:val>
                                            <p:fltVal val="0"/>
                                          </p:val>
                                        </p:tav>
                                        <p:tav tm="100000">
                                          <p:val>
                                            <p:fltVal val="1"/>
                                          </p:val>
                                        </p:tav>
                                      </p:tavLst>
                                    </p:anim>
                                    <p:anim calcmode="lin" valueType="num">
                                      <p:cBhvr>
                                        <p:cTn id="34" dur="2000" fill="hold"/>
                                        <p:tgtEl>
                                          <p:spTgt spid="6">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build="p"/>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Answers Away!</a:t>
            </a:r>
            <a:endParaRPr lang="en-US" dirty="0"/>
          </a:p>
        </p:txBody>
      </p:sp>
      <p:sp>
        <p:nvSpPr>
          <p:cNvPr id="3" name="Subtitle 2"/>
          <p:cNvSpPr>
            <a:spLocks noGrp="1"/>
          </p:cNvSpPr>
          <p:nvPr>
            <p:ph type="subTitle" idx="1"/>
          </p:nvPr>
        </p:nvSpPr>
        <p:spPr/>
        <p:txBody>
          <a:bodyPr/>
          <a:lstStyle/>
          <a:p>
            <a:r>
              <a:rPr lang="en-US" dirty="0" smtClean="0"/>
              <a:t>Having students create multiple choice answers for released STAAR questions</a:t>
            </a:r>
            <a:endParaRPr lang="en-US" dirty="0"/>
          </a:p>
        </p:txBody>
      </p:sp>
      <p:sp>
        <p:nvSpPr>
          <p:cNvPr id="4" name="Explosion 1 3"/>
          <p:cNvSpPr/>
          <p:nvPr/>
        </p:nvSpPr>
        <p:spPr>
          <a:xfrm>
            <a:off x="228600" y="5334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t>Strategy 4</a:t>
            </a:r>
            <a:endParaRPr lang="en-US" sz="8800" dirty="0"/>
          </a:p>
        </p:txBody>
      </p:sp>
    </p:spTree>
    <p:extLst>
      <p:ext uri="{BB962C8B-B14F-4D97-AF65-F5344CB8AC3E}">
        <p14:creationId xmlns:p14="http://schemas.microsoft.com/office/powerpoint/2010/main" val="4030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33" y="152400"/>
            <a:ext cx="8124825" cy="407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55" y="2590800"/>
            <a:ext cx="9144000" cy="3046988"/>
          </a:xfrm>
          <a:prstGeom prst="rect">
            <a:avLst/>
          </a:prstGeom>
          <a:solidFill>
            <a:schemeClr val="bg1"/>
          </a:solidFill>
        </p:spPr>
        <p:txBody>
          <a:bodyPr wrap="square" rtlCol="0">
            <a:spAutoFit/>
          </a:bodyPr>
          <a:lstStyle/>
          <a:p>
            <a:r>
              <a:rPr lang="en-US" sz="2400" dirty="0" smtClean="0"/>
              <a:t>Teachers provide students the test questions without the answer choices.</a:t>
            </a:r>
          </a:p>
          <a:p>
            <a:endParaRPr lang="en-US" sz="2400" dirty="0"/>
          </a:p>
          <a:p>
            <a:r>
              <a:rPr lang="en-US" sz="2400" dirty="0" smtClean="0"/>
              <a:t>Students create answer choices for the problem.</a:t>
            </a:r>
          </a:p>
          <a:p>
            <a:endParaRPr lang="en-US" sz="2400" dirty="0"/>
          </a:p>
          <a:p>
            <a:r>
              <a:rPr lang="en-US" sz="2400" dirty="0" smtClean="0"/>
              <a:t>Students provide rationale for each of their answer choices.</a:t>
            </a:r>
          </a:p>
          <a:p>
            <a:endParaRPr lang="en-US" sz="2400" dirty="0"/>
          </a:p>
          <a:p>
            <a:r>
              <a:rPr lang="en-US" sz="2400" dirty="0" smtClean="0"/>
              <a:t>Students compare their answer choices to the answers from the STAAR.</a:t>
            </a:r>
          </a:p>
        </p:txBody>
      </p:sp>
    </p:spTree>
    <p:extLst>
      <p:ext uri="{BB962C8B-B14F-4D97-AF65-F5344CB8AC3E}">
        <p14:creationId xmlns:p14="http://schemas.microsoft.com/office/powerpoint/2010/main" val="390925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Triangle of accommodations being revised and reposted</a:t>
            </a:r>
          </a:p>
          <a:p>
            <a:r>
              <a:rPr lang="en-US" dirty="0" smtClean="0"/>
              <a:t>New Standardized Oral Administration </a:t>
            </a:r>
          </a:p>
          <a:p>
            <a:r>
              <a:rPr lang="en-US" dirty="0" smtClean="0"/>
              <a:t>Modified exam versions administered for last time in Spring 2014</a:t>
            </a:r>
          </a:p>
          <a:p>
            <a:r>
              <a:rPr lang="en-US" dirty="0" smtClean="0"/>
              <a:t>STAAR-Alt tasks being built and reviewed</a:t>
            </a:r>
          </a:p>
          <a:p>
            <a:r>
              <a:rPr lang="en-US" dirty="0" smtClean="0"/>
              <a:t>Next steps are under review</a:t>
            </a:r>
            <a:endParaRPr lang="en-US" dirty="0"/>
          </a:p>
        </p:txBody>
      </p:sp>
      <p:sp>
        <p:nvSpPr>
          <p:cNvPr id="3" name="Title 2"/>
          <p:cNvSpPr>
            <a:spLocks noGrp="1"/>
          </p:cNvSpPr>
          <p:nvPr>
            <p:ph type="title"/>
          </p:nvPr>
        </p:nvSpPr>
        <p:spPr/>
        <p:txBody>
          <a:bodyPr/>
          <a:lstStyle/>
          <a:p>
            <a:r>
              <a:rPr lang="en-US" dirty="0" smtClean="0"/>
              <a:t>Special Education</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2879" y="4648200"/>
            <a:ext cx="2686050" cy="163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905207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888124"/>
            <a:ext cx="878525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0" y="1905000"/>
            <a:ext cx="9144000" cy="3046988"/>
          </a:xfrm>
          <a:prstGeom prst="rect">
            <a:avLst/>
          </a:prstGeom>
          <a:solidFill>
            <a:schemeClr val="bg1"/>
          </a:solidFill>
        </p:spPr>
        <p:txBody>
          <a:bodyPr wrap="square" rtlCol="0">
            <a:spAutoFit/>
          </a:bodyPr>
          <a:lstStyle/>
          <a:p>
            <a:r>
              <a:rPr lang="en-US" sz="2400" dirty="0" smtClean="0"/>
              <a:t>Teachers provide students the test questions without the answer choices.</a:t>
            </a:r>
          </a:p>
          <a:p>
            <a:endParaRPr lang="en-US" sz="2400" dirty="0"/>
          </a:p>
          <a:p>
            <a:r>
              <a:rPr lang="en-US" sz="2400" dirty="0" smtClean="0"/>
              <a:t>Students create answer choices for the problem.</a:t>
            </a:r>
          </a:p>
          <a:p>
            <a:endParaRPr lang="en-US" sz="2400" dirty="0"/>
          </a:p>
          <a:p>
            <a:r>
              <a:rPr lang="en-US" sz="2400" dirty="0" smtClean="0"/>
              <a:t>Students provide rationale for each of their answer choices.</a:t>
            </a:r>
          </a:p>
          <a:p>
            <a:endParaRPr lang="en-US" sz="2400" dirty="0"/>
          </a:p>
          <a:p>
            <a:r>
              <a:rPr lang="en-US" sz="2400" dirty="0" smtClean="0"/>
              <a:t>Students compare their answer choices to the answers from the STAAR.</a:t>
            </a:r>
          </a:p>
        </p:txBody>
      </p:sp>
    </p:spTree>
    <p:extLst>
      <p:ext uri="{BB962C8B-B14F-4D97-AF65-F5344CB8AC3E}">
        <p14:creationId xmlns:p14="http://schemas.microsoft.com/office/powerpoint/2010/main" val="165997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you get this to the teacher???</a:t>
            </a:r>
            <a:endParaRPr lang="en-US" dirty="0"/>
          </a:p>
        </p:txBody>
      </p:sp>
      <p:sp>
        <p:nvSpPr>
          <p:cNvPr id="3" name="Content Placeholder 2"/>
          <p:cNvSpPr>
            <a:spLocks noGrp="1"/>
          </p:cNvSpPr>
          <p:nvPr>
            <p:ph idx="1"/>
          </p:nvPr>
        </p:nvSpPr>
        <p:spPr/>
        <p:txBody>
          <a:bodyPr>
            <a:normAutofit/>
          </a:bodyPr>
          <a:lstStyle/>
          <a:p>
            <a:r>
              <a:rPr lang="en-US" dirty="0" smtClean="0"/>
              <a:t>Model it</a:t>
            </a:r>
          </a:p>
          <a:p>
            <a:r>
              <a:rPr lang="en-US" dirty="0" smtClean="0"/>
              <a:t>Pass off the slides</a:t>
            </a:r>
          </a:p>
          <a:p>
            <a:r>
              <a:rPr lang="en-US" dirty="0" smtClean="0"/>
              <a:t>Join the PLC</a:t>
            </a:r>
          </a:p>
          <a:p>
            <a:r>
              <a:rPr lang="en-US" dirty="0" smtClean="0"/>
              <a:t>Focus on one strategy a month </a:t>
            </a:r>
          </a:p>
          <a:p>
            <a:r>
              <a:rPr lang="en-US" dirty="0"/>
              <a:t>H</a:t>
            </a:r>
            <a:r>
              <a:rPr lang="en-US" dirty="0" smtClean="0"/>
              <a:t>ave your teachers CHOOSE a strategy to try</a:t>
            </a:r>
          </a:p>
          <a:p>
            <a:r>
              <a:rPr lang="en-US" dirty="0" smtClean="0"/>
              <a:t>SEND THEM TO OUR TRAININGS!!</a:t>
            </a:r>
          </a:p>
          <a:p>
            <a:endParaRPr lang="en-US" dirty="0" smtClean="0"/>
          </a:p>
          <a:p>
            <a:pPr lvl="1"/>
            <a:r>
              <a:rPr lang="en-US" dirty="0" smtClean="0"/>
              <a:t>Glickman, Downey, </a:t>
            </a:r>
            <a:r>
              <a:rPr lang="en-US" dirty="0" err="1" smtClean="0"/>
              <a:t>Kemerer</a:t>
            </a:r>
            <a:r>
              <a:rPr lang="en-US" dirty="0" smtClean="0"/>
              <a:t> &amp; Crain</a:t>
            </a:r>
            <a:endParaRPr lang="en-US" dirty="0"/>
          </a:p>
        </p:txBody>
      </p:sp>
    </p:spTree>
    <p:extLst>
      <p:ext uri="{BB962C8B-B14F-4D97-AF65-F5344CB8AC3E}">
        <p14:creationId xmlns:p14="http://schemas.microsoft.com/office/powerpoint/2010/main" val="2707128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idx="4294967295"/>
          </p:nvPr>
        </p:nvSpPr>
        <p:spPr>
          <a:xfrm>
            <a:off x="990600" y="1676400"/>
            <a:ext cx="7772400" cy="1830388"/>
          </a:xfrm>
        </p:spPr>
        <p:txBody>
          <a:bodyPr/>
          <a:lstStyle/>
          <a:p>
            <a:pPr algn="ctr"/>
            <a:r>
              <a:rPr lang="en-US" dirty="0" smtClean="0"/>
              <a:t>ESC 12 Math Support</a:t>
            </a:r>
            <a:endParaRPr lang="en-US" dirty="0"/>
          </a:p>
        </p:txBody>
      </p:sp>
    </p:spTree>
    <p:extLst>
      <p:ext uri="{BB962C8B-B14F-4D97-AF65-F5344CB8AC3E}">
        <p14:creationId xmlns:p14="http://schemas.microsoft.com/office/powerpoint/2010/main" val="29640066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Assisting Students Struggling with Mathematics</a:t>
            </a:r>
            <a:endParaRPr lang="en-US" dirty="0"/>
          </a:p>
        </p:txBody>
      </p:sp>
      <p:sp>
        <p:nvSpPr>
          <p:cNvPr id="6" name="Content Placeholder 5"/>
          <p:cNvSpPr>
            <a:spLocks noGrp="1"/>
          </p:cNvSpPr>
          <p:nvPr>
            <p:ph idx="1"/>
          </p:nvPr>
        </p:nvSpPr>
        <p:spPr/>
        <p:txBody>
          <a:bodyPr/>
          <a:lstStyle/>
          <a:p>
            <a:r>
              <a:rPr lang="en-US" dirty="0" smtClean="0"/>
              <a:t>Recommendation 5: Intervention materials should include opportunities for students to work with visual representations of mathematical ideas. Interventionists should be proficient in the use of visual representations of mathematical ideas.</a:t>
            </a:r>
          </a:p>
          <a:p>
            <a:pPr marL="0" indent="0" algn="r">
              <a:buNone/>
            </a:pPr>
            <a:r>
              <a:rPr lang="en-US" sz="2000" dirty="0" smtClean="0"/>
              <a:t>~Institute of Education Sciences</a:t>
            </a:r>
          </a:p>
          <a:p>
            <a:pPr marL="0" indent="0" algn="r">
              <a:buNone/>
            </a:pPr>
            <a:r>
              <a:rPr lang="en-US" sz="2000" dirty="0" smtClean="0"/>
              <a:t>Department of Education</a:t>
            </a:r>
            <a:endParaRPr lang="en-US" sz="2000" dirty="0"/>
          </a:p>
        </p:txBody>
      </p:sp>
    </p:spTree>
    <p:extLst>
      <p:ext uri="{BB962C8B-B14F-4D97-AF65-F5344CB8AC3E}">
        <p14:creationId xmlns:p14="http://schemas.microsoft.com/office/powerpoint/2010/main" val="251244398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457200" y="228600"/>
            <a:ext cx="8153400" cy="990600"/>
          </a:xfrm>
        </p:spPr>
        <p:txBody>
          <a:bodyPr/>
          <a:lstStyle/>
          <a:p>
            <a:r>
              <a:rPr lang="en-US" altLang="en-US" dirty="0" smtClean="0"/>
              <a:t>Models                Tools </a:t>
            </a:r>
          </a:p>
        </p:txBody>
      </p:sp>
      <p:sp>
        <p:nvSpPr>
          <p:cNvPr id="3" name="Content Placeholder 2"/>
          <p:cNvSpPr>
            <a:spLocks noGrp="1"/>
          </p:cNvSpPr>
          <p:nvPr>
            <p:ph sz="quarter" idx="1"/>
          </p:nvPr>
        </p:nvSpPr>
        <p:spPr>
          <a:xfrm>
            <a:off x="612775" y="1600200"/>
            <a:ext cx="8153400" cy="4495800"/>
          </a:xfrm>
        </p:spPr>
        <p:txBody>
          <a:bodyPr>
            <a:normAutofit fontScale="92500"/>
          </a:bodyPr>
          <a:lstStyle/>
          <a:p>
            <a:pPr>
              <a:defRPr/>
            </a:pPr>
            <a:r>
              <a:rPr lang="en-US" sz="4000" dirty="0" smtClean="0"/>
              <a:t>When you model student strategies, it is a </a:t>
            </a:r>
            <a:r>
              <a:rPr lang="en-US" sz="4000" b="1" u="sng" dirty="0" smtClean="0"/>
              <a:t>model of thinking</a:t>
            </a:r>
            <a:r>
              <a:rPr lang="en-US" sz="4000" dirty="0" smtClean="0"/>
              <a:t>. As students see their thinking, they can begin to use the model as a tool to solve problems, a </a:t>
            </a:r>
            <a:r>
              <a:rPr lang="en-US" sz="4000" b="1" u="sng" dirty="0" smtClean="0"/>
              <a:t>tool for thinking</a:t>
            </a:r>
            <a:r>
              <a:rPr lang="en-US" sz="4000" dirty="0" smtClean="0"/>
              <a:t>.</a:t>
            </a:r>
          </a:p>
          <a:p>
            <a:pPr marL="0" indent="0">
              <a:buFont typeface="Wingdings" pitchFamily="2" charset="2"/>
              <a:buNone/>
              <a:defRPr/>
            </a:pPr>
            <a:endParaRPr lang="en-US" sz="1800" dirty="0" smtClean="0"/>
          </a:p>
          <a:p>
            <a:pPr marL="0" indent="0">
              <a:buFont typeface="Wingdings" pitchFamily="2" charset="2"/>
              <a:buNone/>
              <a:defRPr/>
            </a:pPr>
            <a:r>
              <a:rPr lang="en-US" sz="2400" dirty="0" smtClean="0"/>
              <a:t>				~Pamela Weber Harris, 2011</a:t>
            </a:r>
            <a:endParaRPr lang="en-US" sz="2400" dirty="0"/>
          </a:p>
        </p:txBody>
      </p:sp>
      <p:sp>
        <p:nvSpPr>
          <p:cNvPr id="4" name="Right Arrow 3"/>
          <p:cNvSpPr/>
          <p:nvPr/>
        </p:nvSpPr>
        <p:spPr>
          <a:xfrm>
            <a:off x="2667000" y="304800"/>
            <a:ext cx="19812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5698765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12775" y="228600"/>
            <a:ext cx="8153400" cy="990600"/>
          </a:xfrm>
        </p:spPr>
        <p:txBody>
          <a:bodyPr/>
          <a:lstStyle/>
          <a:p>
            <a:r>
              <a:rPr lang="en-US" altLang="en-US" smtClean="0"/>
              <a:t>Mathematical Models</a:t>
            </a:r>
          </a:p>
        </p:txBody>
      </p:sp>
      <p:sp>
        <p:nvSpPr>
          <p:cNvPr id="70659" name="Content Placeholder 2"/>
          <p:cNvSpPr>
            <a:spLocks noGrp="1"/>
          </p:cNvSpPr>
          <p:nvPr>
            <p:ph sz="quarter" idx="1"/>
          </p:nvPr>
        </p:nvSpPr>
        <p:spPr>
          <a:xfrm>
            <a:off x="609600" y="1676400"/>
            <a:ext cx="8153400" cy="4495800"/>
          </a:xfrm>
        </p:spPr>
        <p:txBody>
          <a:bodyPr/>
          <a:lstStyle/>
          <a:p>
            <a:r>
              <a:rPr lang="en-US" altLang="en-US" smtClean="0"/>
              <a:t>Models OF thinking that become a TOOL to solve problems:</a:t>
            </a:r>
          </a:p>
        </p:txBody>
      </p:sp>
      <p:pic>
        <p:nvPicPr>
          <p:cNvPr id="706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2743200"/>
            <a:ext cx="3371850" cy="284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Table 3"/>
          <p:cNvGraphicFramePr>
            <a:graphicFrameLocks noGrp="1"/>
          </p:cNvGraphicFramePr>
          <p:nvPr/>
        </p:nvGraphicFramePr>
        <p:xfrm>
          <a:off x="5762625" y="2643188"/>
          <a:ext cx="3143251" cy="736600"/>
        </p:xfrm>
        <a:graphic>
          <a:graphicData uri="http://schemas.openxmlformats.org/drawingml/2006/table">
            <a:tbl>
              <a:tblPr firstRow="1" bandRow="1">
                <a:tableStyleId>{5C22544A-7EE6-4342-B048-85BDC9FD1C3A}</a:tableStyleId>
              </a:tblPr>
              <a:tblGrid>
                <a:gridCol w="952500"/>
                <a:gridCol w="547688"/>
                <a:gridCol w="571500"/>
                <a:gridCol w="571500"/>
                <a:gridCol w="500063"/>
              </a:tblGrid>
              <a:tr h="0">
                <a:tc>
                  <a:txBody>
                    <a:bodyPr/>
                    <a:lstStyle/>
                    <a:p>
                      <a:r>
                        <a:rPr lang="en-US" dirty="0" smtClean="0"/>
                        <a:t>packs</a:t>
                      </a: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5</a:t>
                      </a:r>
                      <a:endParaRPr lang="en-US" dirty="0"/>
                    </a:p>
                  </a:txBody>
                  <a:tcPr/>
                </a:tc>
              </a:tr>
              <a:tr h="370840">
                <a:tc>
                  <a:txBody>
                    <a:bodyPr/>
                    <a:lstStyle/>
                    <a:p>
                      <a:r>
                        <a:rPr lang="en-US" dirty="0" smtClean="0"/>
                        <a:t>sticks</a:t>
                      </a:r>
                      <a:endParaRPr lang="en-US" dirty="0"/>
                    </a:p>
                  </a:txBody>
                  <a:tcPr/>
                </a:tc>
                <a:tc>
                  <a:txBody>
                    <a:bodyPr/>
                    <a:lstStyle/>
                    <a:p>
                      <a:pPr algn="ctr"/>
                      <a:r>
                        <a:rPr lang="en-US" dirty="0" smtClean="0"/>
                        <a:t>12</a:t>
                      </a:r>
                      <a:endParaRPr lang="en-US" dirty="0"/>
                    </a:p>
                  </a:txBody>
                  <a:tcPr/>
                </a:tc>
                <a:tc>
                  <a:txBody>
                    <a:bodyPr/>
                    <a:lstStyle/>
                    <a:p>
                      <a:pPr algn="ctr"/>
                      <a:r>
                        <a:rPr lang="en-US" dirty="0" smtClean="0"/>
                        <a:t>24</a:t>
                      </a:r>
                      <a:endParaRPr lang="en-US" dirty="0"/>
                    </a:p>
                  </a:txBody>
                  <a:tcPr/>
                </a:tc>
                <a:tc>
                  <a:txBody>
                    <a:bodyPr/>
                    <a:lstStyle/>
                    <a:p>
                      <a:pPr algn="ctr"/>
                      <a:r>
                        <a:rPr lang="en-US" dirty="0" smtClean="0"/>
                        <a:t>36</a:t>
                      </a:r>
                      <a:endParaRPr lang="en-US" dirty="0"/>
                    </a:p>
                  </a:txBody>
                  <a:tcPr/>
                </a:tc>
                <a:tc>
                  <a:txBody>
                    <a:bodyPr/>
                    <a:lstStyle/>
                    <a:p>
                      <a:pPr algn="ctr"/>
                      <a:r>
                        <a:rPr lang="en-US" dirty="0" smtClean="0"/>
                        <a:t>60</a:t>
                      </a:r>
                      <a:endParaRPr lang="en-US" dirty="0"/>
                    </a:p>
                  </a:txBody>
                  <a:tcPr/>
                </a:tc>
              </a:tr>
            </a:tbl>
          </a:graphicData>
        </a:graphic>
      </p:graphicFrame>
      <p:pic>
        <p:nvPicPr>
          <p:cNvPr id="7068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0" y="4833938"/>
            <a:ext cx="3619500" cy="1916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682" name="Picture 5" descr="http://www.eduplace.com/math/mw/background/5/03/graphics/ts_5_3_w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3673475"/>
            <a:ext cx="28194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93450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7638"/>
            <a:ext cx="2971800" cy="3916362"/>
          </a:xfrm>
        </p:spPr>
        <p:txBody>
          <a:bodyPr>
            <a:normAutofit fontScale="90000"/>
          </a:bodyPr>
          <a:lstStyle/>
          <a:p>
            <a:r>
              <a:rPr lang="en-US" dirty="0" smtClean="0"/>
              <a:t>ESC Region 12 Math Sessions- Get your students STAAR/EOC Ready!</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2375" y="552450"/>
            <a:ext cx="4467225" cy="575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762375" y="2057400"/>
            <a:ext cx="2233612" cy="1905000"/>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995987" y="1524000"/>
            <a:ext cx="2233612" cy="1676400"/>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995987" y="3200400"/>
            <a:ext cx="2233613" cy="251460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360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6897624" cy="1828800"/>
          </a:xfrm>
        </p:spPr>
        <p:txBody>
          <a:bodyPr/>
          <a:lstStyle/>
          <a:p>
            <a:r>
              <a:rPr lang="en-US" dirty="0" smtClean="0"/>
              <a:t>Social Studies</a:t>
            </a:r>
            <a:endParaRPr lang="en-US" dirty="0"/>
          </a:p>
        </p:txBody>
      </p:sp>
      <p:sp>
        <p:nvSpPr>
          <p:cNvPr id="3" name="Text Placeholder 2"/>
          <p:cNvSpPr>
            <a:spLocks noGrp="1"/>
          </p:cNvSpPr>
          <p:nvPr>
            <p:ph type="body" idx="1"/>
          </p:nvPr>
        </p:nvSpPr>
        <p:spPr>
          <a:xfrm>
            <a:off x="4114799" y="2931712"/>
            <a:ext cx="4379913" cy="1454888"/>
          </a:xfrm>
        </p:spPr>
        <p:txBody>
          <a:bodyPr/>
          <a:lstStyle/>
          <a:p>
            <a:r>
              <a:rPr lang="en-US" dirty="0" smtClean="0"/>
              <a:t>Bill Shuttlesworth</a:t>
            </a:r>
          </a:p>
          <a:p>
            <a:r>
              <a:rPr lang="en-US" dirty="0" smtClean="0">
                <a:hlinkClick r:id="rId2"/>
              </a:rPr>
              <a:t>bshuttlesworth@esc12.net</a:t>
            </a:r>
            <a:endParaRPr lang="en-US" dirty="0" smtClean="0"/>
          </a:p>
          <a:p>
            <a:endParaRPr lang="en-US" dirty="0"/>
          </a:p>
        </p:txBody>
      </p:sp>
      <p:pic>
        <p:nvPicPr>
          <p:cNvPr id="4" name="Picture 3" descr="esc12bwlogo_transparent.png"/>
          <p:cNvPicPr>
            <a:picLocks noChangeAspect="1"/>
          </p:cNvPicPr>
          <p:nvPr/>
        </p:nvPicPr>
        <p:blipFill>
          <a:blip r:embed="rId3" cstate="print"/>
          <a:stretch>
            <a:fillRect/>
          </a:stretch>
        </p:blipFill>
        <p:spPr>
          <a:xfrm>
            <a:off x="457200" y="533400"/>
            <a:ext cx="1752600" cy="851261"/>
          </a:xfrm>
          <a:prstGeom prst="rect">
            <a:avLst/>
          </a:prstGeom>
        </p:spPr>
      </p:pic>
    </p:spTree>
    <p:extLst>
      <p:ext uri="{BB962C8B-B14F-4D97-AF65-F5344CB8AC3E}">
        <p14:creationId xmlns:p14="http://schemas.microsoft.com/office/powerpoint/2010/main" val="79202868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457200"/>
            <a:ext cx="7620000" cy="1143000"/>
          </a:xfrm>
        </p:spPr>
        <p:txBody>
          <a:bodyPr>
            <a:normAutofit fontScale="90000"/>
          </a:bodyPr>
          <a:lstStyle/>
          <a:p>
            <a:r>
              <a:rPr lang="en-US" dirty="0" smtClean="0"/>
              <a:t>Grade 8 Scores:  </a:t>
            </a:r>
            <a:r>
              <a:rPr lang="en-US" dirty="0"/>
              <a:t>2007-2013</a:t>
            </a:r>
            <a:br>
              <a:rPr lang="en-US" dirty="0"/>
            </a:br>
            <a:r>
              <a:rPr lang="en-US" sz="2800" dirty="0"/>
              <a:t>344,283 Students A</a:t>
            </a:r>
            <a:r>
              <a:rPr lang="en-US" sz="2800" dirty="0" smtClean="0"/>
              <a:t>ssessed</a:t>
            </a:r>
            <a:r>
              <a:rPr lang="en-US" sz="2800" dirty="0"/>
              <a:t>. </a:t>
            </a:r>
            <a:r>
              <a:rPr lang="en-US" dirty="0"/>
              <a:t/>
            </a:r>
            <a:br>
              <a:rPr lang="en-US" dirty="0"/>
            </a:b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355864119"/>
              </p:ext>
            </p:extLst>
          </p:nvPr>
        </p:nvGraphicFramePr>
        <p:xfrm>
          <a:off x="304800" y="1523993"/>
          <a:ext cx="8305800" cy="4302076"/>
        </p:xfrm>
        <a:graphic>
          <a:graphicData uri="http://schemas.openxmlformats.org/drawingml/2006/table">
            <a:tbl>
              <a:tblPr firstRow="1" firstCol="1" bandRow="1">
                <a:tableStyleId>{5C22544A-7EE6-4342-B048-85BDC9FD1C3A}</a:tableStyleId>
              </a:tblPr>
              <a:tblGrid>
                <a:gridCol w="947040"/>
                <a:gridCol w="1079450"/>
                <a:gridCol w="1780962"/>
                <a:gridCol w="1374962"/>
                <a:gridCol w="1617860"/>
                <a:gridCol w="1505526"/>
              </a:tblGrid>
              <a:tr h="533407">
                <a:tc>
                  <a:txBody>
                    <a:bodyPr/>
                    <a:lstStyle/>
                    <a:p>
                      <a:pPr marL="0" marR="0" algn="ctr">
                        <a:lnSpc>
                          <a:spcPct val="115000"/>
                        </a:lnSpc>
                        <a:spcBef>
                          <a:spcPts val="0"/>
                        </a:spcBef>
                        <a:spcAft>
                          <a:spcPts val="0"/>
                        </a:spcAft>
                      </a:pPr>
                      <a:r>
                        <a:rPr lang="en-US" sz="1800" dirty="0">
                          <a:effectLst/>
                        </a:rPr>
                        <a:t>Year</a:t>
                      </a:r>
                      <a:endParaRPr lang="en-US" sz="18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effectLst/>
                        </a:rPr>
                        <a:t>Test</a:t>
                      </a:r>
                      <a:endParaRPr lang="en-US" sz="16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effectLst/>
                        </a:rPr>
                        <a:t>Passed at </a:t>
                      </a:r>
                      <a:r>
                        <a:rPr lang="en-US" sz="1600" dirty="0" smtClean="0">
                          <a:effectLst/>
                        </a:rPr>
                        <a:t>      Phase-In </a:t>
                      </a:r>
                      <a:r>
                        <a:rPr lang="en-US" sz="1600" dirty="0">
                          <a:effectLst/>
                        </a:rPr>
                        <a:t>I</a:t>
                      </a:r>
                      <a:endParaRPr lang="en-US" sz="1600"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effectLst/>
                        </a:rPr>
                        <a:t>Passed at Phase-In II</a:t>
                      </a:r>
                      <a:endParaRPr lang="en-US" sz="16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a:effectLst/>
                        </a:rPr>
                        <a:t>Passed at Recommended</a:t>
                      </a:r>
                      <a:endParaRPr lang="en-US" sz="16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1600" dirty="0">
                          <a:effectLst/>
                        </a:rPr>
                        <a:t>Commended/ Advanced Academic</a:t>
                      </a:r>
                      <a:endParaRPr lang="en-US" sz="1600" dirty="0">
                        <a:effectLst/>
                        <a:latin typeface="Calibri"/>
                        <a:ea typeface="Calibri"/>
                        <a:cs typeface="Times New Roman"/>
                      </a:endParaRPr>
                    </a:p>
                  </a:txBody>
                  <a:tcPr marL="68580" marR="68580" marT="0" marB="0"/>
                </a:tc>
              </a:tr>
              <a:tr h="494404">
                <a:tc>
                  <a:txBody>
                    <a:bodyPr/>
                    <a:lstStyle/>
                    <a:p>
                      <a:pPr marL="0" marR="0" algn="ctr">
                        <a:lnSpc>
                          <a:spcPct val="115000"/>
                        </a:lnSpc>
                        <a:spcBef>
                          <a:spcPts val="0"/>
                        </a:spcBef>
                        <a:spcAft>
                          <a:spcPts val="0"/>
                        </a:spcAft>
                      </a:pPr>
                      <a:r>
                        <a:rPr lang="en-US" sz="1800">
                          <a:effectLst/>
                        </a:rPr>
                        <a:t>2007</a:t>
                      </a:r>
                      <a:endParaRPr lang="en-US" sz="18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TAKS</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800">
                          <a:effectLst/>
                        </a:rPr>
                        <a:t>87</a:t>
                      </a:r>
                      <a:endParaRPr lang="en-US" sz="2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34</a:t>
                      </a:r>
                      <a:endParaRPr lang="en-US" sz="2000">
                        <a:effectLst/>
                        <a:latin typeface="Calibri"/>
                        <a:ea typeface="Calibri"/>
                        <a:cs typeface="Times New Roman"/>
                      </a:endParaRPr>
                    </a:p>
                  </a:txBody>
                  <a:tcPr marL="68580" marR="68580" marT="0" marB="0" anchor="ctr"/>
                </a:tc>
              </a:tr>
              <a:tr h="494404">
                <a:tc>
                  <a:txBody>
                    <a:bodyPr/>
                    <a:lstStyle/>
                    <a:p>
                      <a:pPr marL="0" marR="0" algn="ctr">
                        <a:lnSpc>
                          <a:spcPct val="115000"/>
                        </a:lnSpc>
                        <a:spcBef>
                          <a:spcPts val="0"/>
                        </a:spcBef>
                        <a:spcAft>
                          <a:spcPts val="0"/>
                        </a:spcAft>
                      </a:pPr>
                      <a:r>
                        <a:rPr lang="en-US" sz="1800">
                          <a:effectLst/>
                        </a:rPr>
                        <a:t>2008</a:t>
                      </a:r>
                      <a:endParaRPr lang="en-US" sz="18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TAKS</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800">
                          <a:effectLst/>
                        </a:rPr>
                        <a:t>90</a:t>
                      </a:r>
                      <a:endParaRPr lang="en-US" sz="2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38</a:t>
                      </a:r>
                      <a:endParaRPr lang="en-US" sz="2000">
                        <a:effectLst/>
                        <a:latin typeface="Calibri"/>
                        <a:ea typeface="Calibri"/>
                        <a:cs typeface="Times New Roman"/>
                      </a:endParaRPr>
                    </a:p>
                  </a:txBody>
                  <a:tcPr marL="68580" marR="68580" marT="0" marB="0" anchor="ctr"/>
                </a:tc>
              </a:tr>
              <a:tr h="494404">
                <a:tc>
                  <a:txBody>
                    <a:bodyPr/>
                    <a:lstStyle/>
                    <a:p>
                      <a:pPr marL="0" marR="0" algn="ctr">
                        <a:lnSpc>
                          <a:spcPct val="115000"/>
                        </a:lnSpc>
                        <a:spcBef>
                          <a:spcPts val="0"/>
                        </a:spcBef>
                        <a:spcAft>
                          <a:spcPts val="0"/>
                        </a:spcAft>
                      </a:pPr>
                      <a:r>
                        <a:rPr lang="en-US" sz="1800">
                          <a:effectLst/>
                        </a:rPr>
                        <a:t>2009</a:t>
                      </a:r>
                      <a:endParaRPr lang="en-US" sz="18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TAKS</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800">
                          <a:effectLst/>
                        </a:rPr>
                        <a:t>92</a:t>
                      </a:r>
                      <a:endParaRPr lang="en-US" sz="2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43</a:t>
                      </a:r>
                      <a:endParaRPr lang="en-US" sz="2000">
                        <a:effectLst/>
                        <a:latin typeface="Calibri"/>
                        <a:ea typeface="Calibri"/>
                        <a:cs typeface="Times New Roman"/>
                      </a:endParaRPr>
                    </a:p>
                  </a:txBody>
                  <a:tcPr marL="68580" marR="68580" marT="0" marB="0" anchor="ctr"/>
                </a:tc>
              </a:tr>
              <a:tr h="494404">
                <a:tc>
                  <a:txBody>
                    <a:bodyPr/>
                    <a:lstStyle/>
                    <a:p>
                      <a:pPr marL="0" marR="0" algn="ctr">
                        <a:lnSpc>
                          <a:spcPct val="115000"/>
                        </a:lnSpc>
                        <a:spcBef>
                          <a:spcPts val="0"/>
                        </a:spcBef>
                        <a:spcAft>
                          <a:spcPts val="0"/>
                        </a:spcAft>
                      </a:pPr>
                      <a:r>
                        <a:rPr lang="en-US" sz="1800">
                          <a:effectLst/>
                        </a:rPr>
                        <a:t>2010</a:t>
                      </a:r>
                      <a:endParaRPr lang="en-US" sz="18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TAKS</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n/a</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800">
                          <a:effectLst/>
                        </a:rPr>
                        <a:t>95</a:t>
                      </a:r>
                      <a:endParaRPr lang="en-US" sz="2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a:effectLst/>
                        </a:rPr>
                        <a:t>42</a:t>
                      </a:r>
                      <a:endParaRPr lang="en-US" sz="2000">
                        <a:effectLst/>
                        <a:latin typeface="Calibri"/>
                        <a:ea typeface="Calibri"/>
                        <a:cs typeface="Times New Roman"/>
                      </a:endParaRPr>
                    </a:p>
                  </a:txBody>
                  <a:tcPr marL="68580" marR="68580" marT="0" marB="0" anchor="ctr"/>
                </a:tc>
              </a:tr>
              <a:tr h="494404">
                <a:tc>
                  <a:txBody>
                    <a:bodyPr/>
                    <a:lstStyle/>
                    <a:p>
                      <a:pPr marL="0" marR="0" algn="ctr">
                        <a:lnSpc>
                          <a:spcPct val="115000"/>
                        </a:lnSpc>
                        <a:spcBef>
                          <a:spcPts val="0"/>
                        </a:spcBef>
                        <a:spcAft>
                          <a:spcPts val="0"/>
                        </a:spcAft>
                      </a:pPr>
                      <a:r>
                        <a:rPr lang="en-US" sz="1800" dirty="0">
                          <a:effectLst/>
                        </a:rPr>
                        <a:t>2011</a:t>
                      </a:r>
                      <a:endParaRPr lang="en-US" sz="1800" dirty="0">
                        <a:effectLst/>
                        <a:latin typeface="Calibri"/>
                        <a:ea typeface="Calibri"/>
                        <a:cs typeface="Times New Roman"/>
                      </a:endParaRPr>
                    </a:p>
                  </a:txBody>
                  <a:tcPr marL="68580" marR="68580" marT="0" marB="0">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dirty="0">
                          <a:effectLst/>
                        </a:rPr>
                        <a:t>TAKS</a:t>
                      </a:r>
                      <a:endParaRPr lang="en-US" sz="2000" dirty="0">
                        <a:effectLst/>
                        <a:latin typeface="Calibri"/>
                        <a:ea typeface="Calibri"/>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dirty="0">
                          <a:effectLst/>
                        </a:rPr>
                        <a:t>n/a</a:t>
                      </a:r>
                      <a:endParaRPr lang="en-US" sz="2000" dirty="0">
                        <a:effectLst/>
                        <a:latin typeface="Calibri"/>
                        <a:ea typeface="Calibri"/>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dirty="0">
                          <a:effectLst/>
                        </a:rPr>
                        <a:t>n/a</a:t>
                      </a:r>
                      <a:endParaRPr lang="en-US" sz="2000" dirty="0">
                        <a:effectLst/>
                        <a:latin typeface="Calibri"/>
                        <a:ea typeface="Calibri"/>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effectLst/>
                        </a:rPr>
                        <a:t>95</a:t>
                      </a:r>
                      <a:endParaRPr lang="en-US" sz="2400" dirty="0">
                        <a:effectLst/>
                        <a:latin typeface="Calibri"/>
                        <a:ea typeface="Calibri"/>
                        <a:cs typeface="Times New Roman"/>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dirty="0">
                          <a:effectLst/>
                        </a:rPr>
                        <a:t>42</a:t>
                      </a:r>
                      <a:endParaRPr lang="en-US" sz="2000" dirty="0">
                        <a:effectLst/>
                        <a:latin typeface="Calibri"/>
                        <a:ea typeface="Calibri"/>
                        <a:cs typeface="Times New Roman"/>
                      </a:endParaRPr>
                    </a:p>
                  </a:txBody>
                  <a:tcPr marL="68580" marR="68580" marT="0" marB="0" anchor="ctr">
                    <a:lnB w="12700" cap="flat" cmpd="sng" algn="ctr">
                      <a:solidFill>
                        <a:schemeClr val="tx1"/>
                      </a:solidFill>
                      <a:prstDash val="solid"/>
                      <a:round/>
                      <a:headEnd type="none" w="med" len="med"/>
                      <a:tailEnd type="none" w="med" len="med"/>
                    </a:lnB>
                  </a:tcPr>
                </a:tc>
              </a:tr>
              <a:tr h="494404">
                <a:tc>
                  <a:txBody>
                    <a:bodyPr/>
                    <a:lstStyle/>
                    <a:p>
                      <a:pPr marL="0" marR="0" algn="ctr">
                        <a:lnSpc>
                          <a:spcPct val="115000"/>
                        </a:lnSpc>
                        <a:spcBef>
                          <a:spcPts val="0"/>
                        </a:spcBef>
                        <a:spcAft>
                          <a:spcPts val="0"/>
                        </a:spcAft>
                      </a:pPr>
                      <a:r>
                        <a:rPr lang="en-US" sz="2000">
                          <a:solidFill>
                            <a:srgbClr val="FF0000"/>
                          </a:solidFill>
                          <a:effectLst/>
                        </a:rPr>
                        <a:t>2012</a:t>
                      </a:r>
                      <a:endParaRPr lang="en-US" sz="2000">
                        <a:solidFill>
                          <a:srgbClr val="FF0000"/>
                        </a:solidFill>
                        <a:effectLst/>
                        <a:latin typeface="Calibri"/>
                        <a:ea typeface="Calibri"/>
                        <a:cs typeface="Times New Roman"/>
                      </a:endParaRPr>
                    </a:p>
                  </a:txBody>
                  <a:tcPr marL="68580" marR="68580" marT="0" marB="0">
                    <a:lnT w="12700" cap="flat" cmpd="sng" algn="ctr">
                      <a:solidFill>
                        <a:schemeClr val="tx1"/>
                      </a:solidFill>
                      <a:prstDash val="solid"/>
                      <a:round/>
                      <a:headEnd type="none" w="med" len="med"/>
                      <a:tailEnd type="none" w="med" len="med"/>
                    </a:lnT>
                  </a:tcPr>
                </a:tc>
                <a:tc>
                  <a:txBody>
                    <a:bodyPr/>
                    <a:lstStyle/>
                    <a:p>
                      <a:pPr marL="0" marR="0" algn="ctr">
                        <a:lnSpc>
                          <a:spcPct val="115000"/>
                        </a:lnSpc>
                        <a:spcBef>
                          <a:spcPts val="0"/>
                        </a:spcBef>
                        <a:spcAft>
                          <a:spcPts val="0"/>
                        </a:spcAft>
                      </a:pPr>
                      <a:r>
                        <a:rPr lang="en-US" sz="2000">
                          <a:effectLst/>
                        </a:rPr>
                        <a:t>STAAR</a:t>
                      </a:r>
                      <a:endParaRPr lang="en-US" sz="2000">
                        <a:effectLst/>
                        <a:latin typeface="Calibri"/>
                        <a:ea typeface="Calibri"/>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a:lnSpc>
                          <a:spcPct val="115000"/>
                        </a:lnSpc>
                        <a:spcBef>
                          <a:spcPts val="0"/>
                        </a:spcBef>
                        <a:spcAft>
                          <a:spcPts val="0"/>
                        </a:spcAft>
                      </a:pPr>
                      <a:r>
                        <a:rPr lang="en-US" sz="2800">
                          <a:effectLst/>
                        </a:rPr>
                        <a:t>59</a:t>
                      </a:r>
                      <a:endParaRPr lang="en-US" sz="2400">
                        <a:effectLst/>
                        <a:latin typeface="Calibri"/>
                        <a:ea typeface="Calibri"/>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a:lnSpc>
                          <a:spcPct val="115000"/>
                        </a:lnSpc>
                        <a:spcBef>
                          <a:spcPts val="0"/>
                        </a:spcBef>
                        <a:spcAft>
                          <a:spcPts val="0"/>
                        </a:spcAft>
                      </a:pPr>
                      <a:r>
                        <a:rPr lang="en-US" sz="2400">
                          <a:effectLst/>
                        </a:rPr>
                        <a:t>--</a:t>
                      </a:r>
                      <a:endParaRPr lang="en-US" sz="2000">
                        <a:effectLst/>
                        <a:latin typeface="Calibri"/>
                        <a:ea typeface="Calibri"/>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a:lnSpc>
                          <a:spcPct val="115000"/>
                        </a:lnSpc>
                        <a:spcBef>
                          <a:spcPts val="0"/>
                        </a:spcBef>
                        <a:spcAft>
                          <a:spcPts val="0"/>
                        </a:spcAft>
                      </a:pPr>
                      <a:r>
                        <a:rPr lang="en-US" sz="2800">
                          <a:effectLst/>
                        </a:rPr>
                        <a:t>24</a:t>
                      </a:r>
                      <a:endParaRPr lang="en-US" sz="2400">
                        <a:effectLst/>
                        <a:latin typeface="Calibri"/>
                        <a:ea typeface="Calibri"/>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marL="0" marR="0" algn="ctr">
                        <a:lnSpc>
                          <a:spcPct val="115000"/>
                        </a:lnSpc>
                        <a:spcBef>
                          <a:spcPts val="0"/>
                        </a:spcBef>
                        <a:spcAft>
                          <a:spcPts val="0"/>
                        </a:spcAft>
                      </a:pPr>
                      <a:r>
                        <a:rPr lang="en-US" sz="2000">
                          <a:effectLst/>
                        </a:rPr>
                        <a:t>12</a:t>
                      </a:r>
                      <a:endParaRPr lang="en-US" sz="2000">
                        <a:effectLst/>
                        <a:latin typeface="Calibri"/>
                        <a:ea typeface="Calibri"/>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494404">
                <a:tc>
                  <a:txBody>
                    <a:bodyPr/>
                    <a:lstStyle/>
                    <a:p>
                      <a:pPr marL="0" marR="0" algn="ctr">
                        <a:lnSpc>
                          <a:spcPct val="115000"/>
                        </a:lnSpc>
                        <a:spcBef>
                          <a:spcPts val="0"/>
                        </a:spcBef>
                        <a:spcAft>
                          <a:spcPts val="0"/>
                        </a:spcAft>
                      </a:pPr>
                      <a:r>
                        <a:rPr lang="en-US" sz="2000" dirty="0">
                          <a:solidFill>
                            <a:srgbClr val="FF0000"/>
                          </a:solidFill>
                          <a:effectLst/>
                        </a:rPr>
                        <a:t>2013</a:t>
                      </a:r>
                      <a:endParaRPr lang="en-US" sz="2000" dirty="0">
                        <a:solidFill>
                          <a:srgbClr val="FF0000"/>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STAAR</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800" dirty="0">
                          <a:effectLst/>
                        </a:rPr>
                        <a:t>63</a:t>
                      </a:r>
                      <a:endParaRPr lang="en-US" sz="24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400">
                          <a:effectLst/>
                        </a:rPr>
                        <a:t>44</a:t>
                      </a:r>
                      <a:endParaRPr lang="en-US" sz="20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800" dirty="0">
                          <a:effectLst/>
                        </a:rPr>
                        <a:t>26</a:t>
                      </a:r>
                      <a:endParaRPr lang="en-US" sz="24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2000" dirty="0">
                          <a:effectLst/>
                        </a:rPr>
                        <a:t>13</a:t>
                      </a:r>
                      <a:endParaRPr lang="en-US" sz="2000" dirty="0">
                        <a:effectLst/>
                        <a:latin typeface="Calibri"/>
                        <a:ea typeface="Calibri"/>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304861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001000" cy="1143000"/>
          </a:xfrm>
        </p:spPr>
        <p:txBody>
          <a:bodyPr>
            <a:normAutofit fontScale="90000"/>
          </a:bodyPr>
          <a:lstStyle/>
          <a:p>
            <a:r>
              <a:rPr lang="en-US" dirty="0" smtClean="0"/>
              <a:t>US History:  STAAR Scores </a:t>
            </a:r>
            <a:r>
              <a:rPr lang="en-US" dirty="0"/>
              <a:t>2013</a:t>
            </a:r>
            <a:br>
              <a:rPr lang="en-US" dirty="0"/>
            </a:b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32438057"/>
              </p:ext>
            </p:extLst>
          </p:nvPr>
        </p:nvGraphicFramePr>
        <p:xfrm>
          <a:off x="381000" y="2286000"/>
          <a:ext cx="7924800" cy="2610819"/>
        </p:xfrm>
        <a:graphic>
          <a:graphicData uri="http://schemas.openxmlformats.org/drawingml/2006/table">
            <a:tbl>
              <a:tblPr firstRow="1" bandRow="1">
                <a:tableStyleId>{5C22544A-7EE6-4342-B048-85BDC9FD1C3A}</a:tableStyleId>
              </a:tblPr>
              <a:tblGrid>
                <a:gridCol w="1600200"/>
                <a:gridCol w="1417320"/>
                <a:gridCol w="1508760"/>
                <a:gridCol w="1722120"/>
                <a:gridCol w="1676400"/>
              </a:tblGrid>
              <a:tr h="721059">
                <a:tc>
                  <a:txBody>
                    <a:bodyPr/>
                    <a:lstStyle/>
                    <a:p>
                      <a:endParaRPr lang="en-US"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r>
                        <a:rPr lang="en-US" dirty="0" smtClean="0"/>
                        <a:t>Phase In I</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Phase In</a:t>
                      </a:r>
                      <a:r>
                        <a:rPr lang="en-US" baseline="0" dirty="0" smtClean="0"/>
                        <a:t> II</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Recommended</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smtClean="0"/>
                        <a:t>Commended</a:t>
                      </a:r>
                      <a:endParaRPr lang="en-US"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5689">
                <a:tc>
                  <a:txBody>
                    <a:bodyPr/>
                    <a:lstStyle/>
                    <a:p>
                      <a:pPr algn="ctr"/>
                      <a:r>
                        <a:rPr lang="en-US" sz="3200" dirty="0" smtClean="0"/>
                        <a:t>2012</a:t>
                      </a:r>
                    </a:p>
                    <a:p>
                      <a:pPr algn="ctr"/>
                      <a:r>
                        <a:rPr lang="en-US" sz="2400" dirty="0" smtClean="0"/>
                        <a:t>(40,681*)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algn="ctr" defTabSz="914400" rtl="0" eaLnBrk="1" latinLnBrk="0" hangingPunct="1"/>
                      <a:r>
                        <a:rPr lang="en-US" sz="4000" kern="1200" dirty="0" smtClean="0">
                          <a:solidFill>
                            <a:schemeClr val="dk1"/>
                          </a:solidFill>
                          <a:latin typeface="+mn-lt"/>
                          <a:ea typeface="+mn-ea"/>
                          <a:cs typeface="+mn-cs"/>
                        </a:rPr>
                        <a:t>63</a:t>
                      </a:r>
                      <a:endParaRPr lang="en-US" sz="40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en-US" sz="4000" kern="1200" dirty="0" smtClean="0">
                          <a:solidFill>
                            <a:schemeClr val="dk1"/>
                          </a:solidFill>
                          <a:latin typeface="+mn-lt"/>
                          <a:ea typeface="+mn-ea"/>
                          <a:cs typeface="+mn-cs"/>
                        </a:rPr>
                        <a:t>--</a:t>
                      </a:r>
                      <a:endParaRPr lang="en-US" sz="4000"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en-US" sz="4000" kern="1200" dirty="0" smtClean="0">
                          <a:solidFill>
                            <a:schemeClr val="dk1"/>
                          </a:solidFill>
                          <a:latin typeface="+mn-lt"/>
                          <a:ea typeface="+mn-ea"/>
                          <a:cs typeface="+mn-cs"/>
                        </a:rPr>
                        <a:t>21</a:t>
                      </a:r>
                      <a:endParaRPr lang="en-US" sz="4000"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en-US" sz="4000" kern="1200" dirty="0" smtClean="0">
                          <a:solidFill>
                            <a:schemeClr val="dk1"/>
                          </a:solidFill>
                          <a:latin typeface="+mn-lt"/>
                          <a:ea typeface="+mn-ea"/>
                          <a:cs typeface="+mn-cs"/>
                        </a:rPr>
                        <a:t>5</a:t>
                      </a:r>
                      <a:endParaRPr lang="en-US" sz="4000" kern="1200" dirty="0">
                        <a:solidFill>
                          <a:schemeClr val="dk1"/>
                        </a:solidFill>
                        <a:latin typeface="+mn-lt"/>
                        <a:ea typeface="+mn-ea"/>
                        <a:cs typeface="+mn-cs"/>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745689">
                <a:tc>
                  <a:txBody>
                    <a:bodyPr/>
                    <a:lstStyle/>
                    <a:p>
                      <a:pPr algn="ctr"/>
                      <a:r>
                        <a:rPr lang="en-US" sz="3200" dirty="0" smtClean="0"/>
                        <a:t>2013</a:t>
                      </a:r>
                    </a:p>
                    <a:p>
                      <a:pPr algn="ctr"/>
                      <a:r>
                        <a:rPr lang="en-US" sz="2400" dirty="0" smtClean="0"/>
                        <a:t>(7903) </a:t>
                      </a:r>
                      <a:endParaRPr lang="en-US" sz="2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4000" dirty="0" smtClean="0"/>
                        <a:t>73</a:t>
                      </a:r>
                      <a:endParaRPr lang="en-US" sz="400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4000" dirty="0" smtClean="0"/>
                        <a:t>49</a:t>
                      </a:r>
                      <a:endParaRPr lang="en-US" sz="4000" dirty="0"/>
                    </a:p>
                  </a:txBody>
                  <a:tcPr anchor="ctr">
                    <a:lnB w="12700" cap="flat" cmpd="sng" algn="ctr">
                      <a:solidFill>
                        <a:schemeClr val="tx1"/>
                      </a:solidFill>
                      <a:prstDash val="solid"/>
                      <a:round/>
                      <a:headEnd type="none" w="med" len="med"/>
                      <a:tailEnd type="none" w="med" len="med"/>
                    </a:lnB>
                  </a:tcPr>
                </a:tc>
                <a:tc>
                  <a:txBody>
                    <a:bodyPr/>
                    <a:lstStyle/>
                    <a:p>
                      <a:pPr algn="ctr"/>
                      <a:r>
                        <a:rPr lang="en-US" sz="4000" dirty="0" smtClean="0"/>
                        <a:t>27</a:t>
                      </a:r>
                      <a:endParaRPr lang="en-US" sz="4000" dirty="0"/>
                    </a:p>
                  </a:txBody>
                  <a:tcPr anchor="ctr">
                    <a:lnB w="12700" cap="flat" cmpd="sng" algn="ctr">
                      <a:solidFill>
                        <a:schemeClr val="tx1"/>
                      </a:solidFill>
                      <a:prstDash val="solid"/>
                      <a:round/>
                      <a:headEnd type="none" w="med" len="med"/>
                      <a:tailEnd type="none" w="med" len="med"/>
                    </a:lnB>
                  </a:tcPr>
                </a:tc>
                <a:tc>
                  <a:txBody>
                    <a:bodyPr/>
                    <a:lstStyle/>
                    <a:p>
                      <a:pPr algn="ctr"/>
                      <a:r>
                        <a:rPr lang="en-US" sz="4000" dirty="0" smtClean="0"/>
                        <a:t>7</a:t>
                      </a:r>
                      <a:endParaRPr lang="en-US" sz="4000" dirty="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566362" y="5191780"/>
            <a:ext cx="7212552" cy="954107"/>
          </a:xfrm>
          <a:prstGeom prst="rect">
            <a:avLst/>
          </a:prstGeom>
          <a:noFill/>
        </p:spPr>
        <p:txBody>
          <a:bodyPr wrap="none" rtlCol="0">
            <a:spAutoFit/>
          </a:bodyPr>
          <a:lstStyle/>
          <a:p>
            <a:r>
              <a:rPr lang="en-US" sz="2800" dirty="0" smtClean="0"/>
              <a:t>*Field Test</a:t>
            </a:r>
          </a:p>
          <a:p>
            <a:r>
              <a:rPr lang="en-US" sz="2800" dirty="0" smtClean="0">
                <a:solidFill>
                  <a:srgbClr val="FF0000"/>
                </a:solidFill>
              </a:rPr>
              <a:t>First major testing of juniors will be spring 2014</a:t>
            </a:r>
            <a:endParaRPr lang="en-US" sz="2800" dirty="0">
              <a:solidFill>
                <a:srgbClr val="FF0000"/>
              </a:solidFill>
            </a:endParaRPr>
          </a:p>
        </p:txBody>
      </p:sp>
    </p:spTree>
    <p:extLst>
      <p:ext uri="{BB962C8B-B14F-4D97-AF65-F5344CB8AC3E}">
        <p14:creationId xmlns:p14="http://schemas.microsoft.com/office/powerpoint/2010/main" val="1314779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STAAR L</a:t>
            </a:r>
          </a:p>
          <a:p>
            <a:pPr lvl="1"/>
            <a:r>
              <a:rPr lang="en-US" dirty="0" smtClean="0"/>
              <a:t>Linguistically accommodated tests in math, science and social studies</a:t>
            </a:r>
          </a:p>
          <a:p>
            <a:pPr lvl="1"/>
            <a:r>
              <a:rPr lang="en-US" dirty="0" smtClean="0"/>
              <a:t>Computer administration</a:t>
            </a:r>
          </a:p>
          <a:p>
            <a:pPr lvl="1"/>
            <a:endParaRPr lang="en-US" dirty="0" smtClean="0"/>
          </a:p>
          <a:p>
            <a:r>
              <a:rPr lang="en-US" dirty="0" smtClean="0"/>
              <a:t>STAAR </a:t>
            </a:r>
          </a:p>
          <a:p>
            <a:pPr lvl="1"/>
            <a:r>
              <a:rPr lang="en-US" dirty="0" smtClean="0"/>
              <a:t>Reading and Writing, limited accommodations</a:t>
            </a:r>
          </a:p>
          <a:p>
            <a:pPr lvl="1"/>
            <a:endParaRPr lang="en-US" dirty="0" smtClean="0"/>
          </a:p>
          <a:p>
            <a:r>
              <a:rPr lang="en-US" dirty="0" smtClean="0"/>
              <a:t>STAAR Spanish</a:t>
            </a:r>
          </a:p>
          <a:p>
            <a:pPr lvl="1"/>
            <a:r>
              <a:rPr lang="en-US" dirty="0" smtClean="0"/>
              <a:t>Grades 3-5 all subjects</a:t>
            </a:r>
          </a:p>
          <a:p>
            <a:pPr marL="393192" lvl="1" indent="0">
              <a:buNone/>
            </a:pPr>
            <a:endParaRPr lang="en-US" dirty="0" smtClean="0"/>
          </a:p>
          <a:p>
            <a:pPr marL="393192" lvl="1" indent="0">
              <a:buNone/>
            </a:pPr>
            <a:endParaRPr lang="en-US" dirty="0"/>
          </a:p>
        </p:txBody>
      </p:sp>
      <p:sp>
        <p:nvSpPr>
          <p:cNvPr id="3" name="Title 2"/>
          <p:cNvSpPr>
            <a:spLocks noGrp="1"/>
          </p:cNvSpPr>
          <p:nvPr>
            <p:ph type="title"/>
          </p:nvPr>
        </p:nvSpPr>
        <p:spPr/>
        <p:txBody>
          <a:bodyPr/>
          <a:lstStyle/>
          <a:p>
            <a:r>
              <a:rPr lang="en-US" dirty="0" smtClean="0"/>
              <a:t>STAAR L and STAAR Spanish</a:t>
            </a:r>
            <a:endParaRPr lang="en-US" dirty="0"/>
          </a:p>
        </p:txBody>
      </p:sp>
    </p:spTree>
    <p:extLst>
      <p:ext uri="{BB962C8B-B14F-4D97-AF65-F5344CB8AC3E}">
        <p14:creationId xmlns:p14="http://schemas.microsoft.com/office/powerpoint/2010/main" val="390458097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of the Standards</a:t>
            </a:r>
            <a:endParaRPr lang="en-US" dirty="0"/>
          </a:p>
        </p:txBody>
      </p:sp>
      <p:sp>
        <p:nvSpPr>
          <p:cNvPr id="4" name="Text Placeholder 3"/>
          <p:cNvSpPr>
            <a:spLocks noGrp="1"/>
          </p:cNvSpPr>
          <p:nvPr>
            <p:ph type="body" idx="1"/>
          </p:nvPr>
        </p:nvSpPr>
        <p:spPr>
          <a:xfrm>
            <a:off x="533400" y="1295400"/>
            <a:ext cx="3657600" cy="639762"/>
          </a:xfrm>
        </p:spPr>
        <p:txBody>
          <a:bodyPr/>
          <a:lstStyle/>
          <a:p>
            <a:r>
              <a:rPr lang="en-US" dirty="0" smtClean="0"/>
              <a:t>Grade 8 Blueprint</a:t>
            </a:r>
            <a:endParaRPr lang="en-US" dirty="0"/>
          </a:p>
        </p:txBody>
      </p:sp>
      <p:sp>
        <p:nvSpPr>
          <p:cNvPr id="5" name="Content Placeholder 4"/>
          <p:cNvSpPr>
            <a:spLocks noGrp="1"/>
          </p:cNvSpPr>
          <p:nvPr>
            <p:ph sz="half" idx="2"/>
          </p:nvPr>
        </p:nvSpPr>
        <p:spPr>
          <a:xfrm>
            <a:off x="457200" y="2174874"/>
            <a:ext cx="3810000" cy="4378325"/>
          </a:xfrm>
        </p:spPr>
        <p:txBody>
          <a:bodyPr>
            <a:normAutofit fontScale="92500" lnSpcReduction="10000"/>
          </a:bodyPr>
          <a:lstStyle/>
          <a:p>
            <a:r>
              <a:rPr lang="en-US" sz="2800" dirty="0" smtClean="0"/>
              <a:t>Assess Standards:  </a:t>
            </a:r>
            <a:r>
              <a:rPr lang="en-US" sz="3200" b="1" dirty="0" smtClean="0">
                <a:solidFill>
                  <a:srgbClr val="FF0000"/>
                </a:solidFill>
              </a:rPr>
              <a:t>92</a:t>
            </a:r>
          </a:p>
          <a:p>
            <a:pPr lvl="1"/>
            <a:r>
              <a:rPr lang="en-US" sz="2400" dirty="0" smtClean="0"/>
              <a:t>Readiness = 36</a:t>
            </a:r>
          </a:p>
          <a:p>
            <a:pPr lvl="1"/>
            <a:r>
              <a:rPr lang="en-US" sz="2400" dirty="0" smtClean="0"/>
              <a:t>Supporting = 56</a:t>
            </a:r>
          </a:p>
          <a:p>
            <a:r>
              <a:rPr lang="en-US" sz="2800" dirty="0" smtClean="0"/>
              <a:t>Questions:  </a:t>
            </a:r>
            <a:r>
              <a:rPr lang="en-US" sz="2800" dirty="0" smtClean="0">
                <a:solidFill>
                  <a:srgbClr val="FF0000"/>
                </a:solidFill>
              </a:rPr>
              <a:t>52</a:t>
            </a:r>
          </a:p>
          <a:p>
            <a:pPr lvl="1"/>
            <a:r>
              <a:rPr lang="en-US" sz="2400" dirty="0" smtClean="0"/>
              <a:t>History = 20</a:t>
            </a:r>
          </a:p>
          <a:p>
            <a:pPr lvl="1"/>
            <a:r>
              <a:rPr lang="en-US" sz="2400" dirty="0" smtClean="0"/>
              <a:t>Geog./Culture =  12</a:t>
            </a:r>
          </a:p>
          <a:p>
            <a:pPr lvl="1"/>
            <a:r>
              <a:rPr lang="en-US" sz="2400" dirty="0" smtClean="0"/>
              <a:t>Govt./Civics = 12</a:t>
            </a:r>
          </a:p>
          <a:p>
            <a:pPr lvl="1"/>
            <a:r>
              <a:rPr lang="en-US" sz="2400" dirty="0" smtClean="0"/>
              <a:t>Econ/STS = 8</a:t>
            </a:r>
          </a:p>
          <a:p>
            <a:r>
              <a:rPr lang="en-US" sz="2800" dirty="0" smtClean="0">
                <a:solidFill>
                  <a:srgbClr val="002060"/>
                </a:solidFill>
              </a:rPr>
              <a:t>TAKS = </a:t>
            </a:r>
            <a:r>
              <a:rPr lang="en-US" sz="2800" u="sng" dirty="0" smtClean="0">
                <a:solidFill>
                  <a:srgbClr val="002060"/>
                </a:solidFill>
              </a:rPr>
              <a:t>64</a:t>
            </a:r>
            <a:r>
              <a:rPr lang="en-US" sz="2800" dirty="0" smtClean="0">
                <a:solidFill>
                  <a:srgbClr val="002060"/>
                </a:solidFill>
              </a:rPr>
              <a:t> SE assessed</a:t>
            </a:r>
            <a:endParaRPr lang="en-US" sz="2800" dirty="0">
              <a:solidFill>
                <a:srgbClr val="002060"/>
              </a:solidFill>
            </a:endParaRPr>
          </a:p>
        </p:txBody>
      </p:sp>
      <p:sp>
        <p:nvSpPr>
          <p:cNvPr id="6" name="Text Placeholder 5"/>
          <p:cNvSpPr>
            <a:spLocks noGrp="1"/>
          </p:cNvSpPr>
          <p:nvPr>
            <p:ph type="body" sz="quarter" idx="3"/>
          </p:nvPr>
        </p:nvSpPr>
        <p:spPr>
          <a:xfrm>
            <a:off x="4419600" y="1295400"/>
            <a:ext cx="3657600" cy="639762"/>
          </a:xfrm>
        </p:spPr>
        <p:txBody>
          <a:bodyPr/>
          <a:lstStyle/>
          <a:p>
            <a:r>
              <a:rPr lang="en-US" dirty="0" smtClean="0"/>
              <a:t>US History Blueprint</a:t>
            </a:r>
            <a:endParaRPr lang="en-US" dirty="0"/>
          </a:p>
        </p:txBody>
      </p:sp>
      <p:sp>
        <p:nvSpPr>
          <p:cNvPr id="7" name="Content Placeholder 6"/>
          <p:cNvSpPr>
            <a:spLocks noGrp="1"/>
          </p:cNvSpPr>
          <p:nvPr>
            <p:ph sz="quarter" idx="4"/>
          </p:nvPr>
        </p:nvSpPr>
        <p:spPr>
          <a:xfrm>
            <a:off x="4191000" y="2174874"/>
            <a:ext cx="4343400" cy="4149725"/>
          </a:xfrm>
        </p:spPr>
        <p:txBody>
          <a:bodyPr>
            <a:noAutofit/>
          </a:bodyPr>
          <a:lstStyle/>
          <a:p>
            <a:r>
              <a:rPr lang="en-US" sz="2800" dirty="0" smtClean="0"/>
              <a:t>Assessed Standards:  </a:t>
            </a:r>
            <a:r>
              <a:rPr lang="en-US" sz="3200" b="1" dirty="0" smtClean="0">
                <a:solidFill>
                  <a:srgbClr val="FF0000"/>
                </a:solidFill>
              </a:rPr>
              <a:t>109</a:t>
            </a:r>
          </a:p>
          <a:p>
            <a:pPr lvl="1"/>
            <a:r>
              <a:rPr lang="en-US" sz="2400" dirty="0" smtClean="0"/>
              <a:t>Readiness = 43</a:t>
            </a:r>
          </a:p>
          <a:p>
            <a:pPr lvl="1"/>
            <a:r>
              <a:rPr lang="en-US" sz="2400" dirty="0" smtClean="0"/>
              <a:t>Supporting = 66</a:t>
            </a:r>
          </a:p>
          <a:p>
            <a:r>
              <a:rPr lang="en-US" sz="2800" dirty="0" smtClean="0"/>
              <a:t>Questions:  </a:t>
            </a:r>
            <a:r>
              <a:rPr lang="en-US" sz="2800" dirty="0" smtClean="0">
                <a:solidFill>
                  <a:srgbClr val="FF0000"/>
                </a:solidFill>
              </a:rPr>
              <a:t>68</a:t>
            </a:r>
          </a:p>
          <a:p>
            <a:pPr lvl="1"/>
            <a:r>
              <a:rPr lang="en-US" sz="2400" dirty="0" smtClean="0"/>
              <a:t>History =  30</a:t>
            </a:r>
            <a:endParaRPr lang="en-US" sz="2400" dirty="0"/>
          </a:p>
          <a:p>
            <a:pPr lvl="1"/>
            <a:r>
              <a:rPr lang="en-US" sz="2400" dirty="0" smtClean="0"/>
              <a:t>Geog./Culture = 12</a:t>
            </a:r>
            <a:endParaRPr lang="en-US" sz="2400" dirty="0"/>
          </a:p>
          <a:p>
            <a:pPr lvl="1"/>
            <a:r>
              <a:rPr lang="en-US" sz="2400" dirty="0" smtClean="0"/>
              <a:t>Govt./Civics =  10</a:t>
            </a:r>
            <a:endParaRPr lang="en-US" sz="2400" dirty="0"/>
          </a:p>
          <a:p>
            <a:pPr lvl="1"/>
            <a:r>
              <a:rPr lang="en-US" sz="2400" dirty="0"/>
              <a:t>Econ/STS = </a:t>
            </a:r>
            <a:r>
              <a:rPr lang="en-US" sz="2400" dirty="0" smtClean="0"/>
              <a:t>16</a:t>
            </a:r>
          </a:p>
          <a:p>
            <a:r>
              <a:rPr lang="en-US" sz="2800" dirty="0" smtClean="0">
                <a:solidFill>
                  <a:srgbClr val="002060"/>
                </a:solidFill>
              </a:rPr>
              <a:t>TAKS Exit = </a:t>
            </a:r>
            <a:r>
              <a:rPr lang="en-US" sz="2800" u="sng" dirty="0" smtClean="0">
                <a:solidFill>
                  <a:srgbClr val="002060"/>
                </a:solidFill>
              </a:rPr>
              <a:t>40</a:t>
            </a:r>
            <a:r>
              <a:rPr lang="en-US" sz="2800" dirty="0" smtClean="0">
                <a:solidFill>
                  <a:srgbClr val="002060"/>
                </a:solidFill>
              </a:rPr>
              <a:t> SE assessed</a:t>
            </a:r>
            <a:endParaRPr lang="en-US" sz="2800" dirty="0">
              <a:solidFill>
                <a:srgbClr val="002060"/>
              </a:solidFill>
            </a:endParaRPr>
          </a:p>
          <a:p>
            <a:endParaRPr lang="en-US" sz="2800" dirty="0"/>
          </a:p>
        </p:txBody>
      </p:sp>
    </p:spTree>
    <p:extLst>
      <p:ext uri="{BB962C8B-B14F-4D97-AF65-F5344CB8AC3E}">
        <p14:creationId xmlns:p14="http://schemas.microsoft.com/office/powerpoint/2010/main" val="42853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of the Standards</a:t>
            </a:r>
            <a:endParaRPr lang="en-US" dirty="0"/>
          </a:p>
        </p:txBody>
      </p:sp>
      <p:sp>
        <p:nvSpPr>
          <p:cNvPr id="3" name="Text Placeholder 2"/>
          <p:cNvSpPr>
            <a:spLocks noGrp="1"/>
          </p:cNvSpPr>
          <p:nvPr>
            <p:ph type="body" idx="1"/>
          </p:nvPr>
        </p:nvSpPr>
        <p:spPr>
          <a:xfrm>
            <a:off x="533400" y="1143000"/>
            <a:ext cx="3657600" cy="639762"/>
          </a:xfrm>
        </p:spPr>
        <p:txBody>
          <a:bodyPr/>
          <a:lstStyle/>
          <a:p>
            <a:r>
              <a:rPr lang="en-US" dirty="0" smtClean="0"/>
              <a:t>Grade 8 </a:t>
            </a:r>
            <a:endParaRPr lang="en-US" dirty="0"/>
          </a:p>
        </p:txBody>
      </p:sp>
      <p:sp>
        <p:nvSpPr>
          <p:cNvPr id="4" name="Content Placeholder 3"/>
          <p:cNvSpPr>
            <a:spLocks noGrp="1"/>
          </p:cNvSpPr>
          <p:nvPr>
            <p:ph sz="half" idx="2"/>
          </p:nvPr>
        </p:nvSpPr>
        <p:spPr>
          <a:xfrm>
            <a:off x="228600" y="1905000"/>
            <a:ext cx="4267200" cy="4724400"/>
          </a:xfrm>
        </p:spPr>
        <p:txBody>
          <a:bodyPr>
            <a:normAutofit fontScale="92500" lnSpcReduction="20000"/>
          </a:bodyPr>
          <a:lstStyle/>
          <a:p>
            <a:r>
              <a:rPr lang="en-US" dirty="0" smtClean="0"/>
              <a:t>(4)(B</a:t>
            </a:r>
            <a:r>
              <a:rPr lang="en-US" dirty="0"/>
              <a:t>)  explain the roles played by significant individuals during the American Revolution,</a:t>
            </a:r>
            <a:r>
              <a:rPr lang="en-US" b="1" dirty="0"/>
              <a:t> including </a:t>
            </a:r>
            <a:r>
              <a:rPr lang="en-US" dirty="0"/>
              <a:t>Abigail Adams, John Adams, Wentworth </a:t>
            </a:r>
            <a:r>
              <a:rPr lang="en-US" dirty="0" err="1"/>
              <a:t>Cheswell</a:t>
            </a:r>
            <a:r>
              <a:rPr lang="en-US" dirty="0"/>
              <a:t>, Samuel Adams, Mercy Otis Warren, James Armistead, Benjamin Franklin, Bernardo de </a:t>
            </a:r>
            <a:r>
              <a:rPr lang="en-US" dirty="0" err="1"/>
              <a:t>Gálvez</a:t>
            </a:r>
            <a:r>
              <a:rPr lang="en-US" dirty="0"/>
              <a:t>, </a:t>
            </a:r>
            <a:r>
              <a:rPr lang="en-US" dirty="0" err="1"/>
              <a:t>Crispus</a:t>
            </a:r>
            <a:r>
              <a:rPr lang="en-US" dirty="0"/>
              <a:t> Attucks, King George III, </a:t>
            </a:r>
            <a:r>
              <a:rPr lang="en-US" dirty="0" err="1"/>
              <a:t>Haym</a:t>
            </a:r>
            <a:r>
              <a:rPr lang="en-US" dirty="0"/>
              <a:t> Salomon, Patrick Henry, Thomas Jefferson, the Marquis de Lafayette, Thomas Paine, and George Washington</a:t>
            </a:r>
            <a:r>
              <a:rPr lang="en-US" dirty="0" smtClean="0"/>
              <a:t>; </a:t>
            </a:r>
            <a:r>
              <a:rPr lang="en-US" b="1" dirty="0" smtClean="0">
                <a:solidFill>
                  <a:srgbClr val="FF0000"/>
                </a:solidFill>
              </a:rPr>
              <a:t>(16 names)</a:t>
            </a:r>
            <a:endParaRPr lang="en-US" b="1" dirty="0">
              <a:solidFill>
                <a:srgbClr val="FF0000"/>
              </a:solidFill>
            </a:endParaRPr>
          </a:p>
        </p:txBody>
      </p:sp>
      <p:sp>
        <p:nvSpPr>
          <p:cNvPr id="5" name="Text Placeholder 4"/>
          <p:cNvSpPr>
            <a:spLocks noGrp="1"/>
          </p:cNvSpPr>
          <p:nvPr>
            <p:ph type="body" sz="quarter" idx="3"/>
          </p:nvPr>
        </p:nvSpPr>
        <p:spPr>
          <a:xfrm>
            <a:off x="4419600" y="1066800"/>
            <a:ext cx="3657600" cy="639762"/>
          </a:xfrm>
        </p:spPr>
        <p:txBody>
          <a:bodyPr/>
          <a:lstStyle/>
          <a:p>
            <a:r>
              <a:rPr lang="en-US" dirty="0" smtClean="0"/>
              <a:t>US History</a:t>
            </a:r>
            <a:endParaRPr lang="en-US" dirty="0"/>
          </a:p>
        </p:txBody>
      </p:sp>
      <p:sp>
        <p:nvSpPr>
          <p:cNvPr id="6" name="Content Placeholder 5"/>
          <p:cNvSpPr>
            <a:spLocks noGrp="1"/>
          </p:cNvSpPr>
          <p:nvPr>
            <p:ph sz="quarter" idx="4"/>
          </p:nvPr>
        </p:nvSpPr>
        <p:spPr>
          <a:xfrm>
            <a:off x="4413912" y="1828800"/>
            <a:ext cx="4425288" cy="3798888"/>
          </a:xfrm>
        </p:spPr>
        <p:txBody>
          <a:bodyPr>
            <a:noAutofit/>
          </a:bodyPr>
          <a:lstStyle/>
          <a:p>
            <a:r>
              <a:rPr lang="en-US" sz="2200" dirty="0"/>
              <a:t>(6)  History. The student understands significant events, social issues, and individuals of the 1920s. The student is expected to:</a:t>
            </a:r>
          </a:p>
          <a:p>
            <a:endParaRPr lang="en-US" sz="1000" dirty="0"/>
          </a:p>
          <a:p>
            <a:r>
              <a:rPr lang="en-US" sz="2200" dirty="0"/>
              <a:t>(A)  analyze causes and effects of events and social issues </a:t>
            </a:r>
            <a:r>
              <a:rPr lang="en-US" sz="2200" b="1" dirty="0"/>
              <a:t>such as</a:t>
            </a:r>
            <a:r>
              <a:rPr lang="en-US" sz="2200" dirty="0"/>
              <a:t> immigration, Social Darwinism, eugenics, race relations, nativism, the Red Scare, Prohibition, and the changing role of women</a:t>
            </a:r>
            <a:r>
              <a:rPr lang="en-US" sz="2200" dirty="0" smtClean="0"/>
              <a:t>;          </a:t>
            </a:r>
            <a:r>
              <a:rPr lang="en-US" sz="2200" b="1" dirty="0" smtClean="0">
                <a:solidFill>
                  <a:srgbClr val="FF0000"/>
                </a:solidFill>
              </a:rPr>
              <a:t>(8 topics) </a:t>
            </a:r>
            <a:endParaRPr lang="en-US" sz="2200" b="1" dirty="0">
              <a:solidFill>
                <a:srgbClr val="FF0000"/>
              </a:solidFill>
            </a:endParaRPr>
          </a:p>
        </p:txBody>
      </p:sp>
    </p:spTree>
    <p:extLst>
      <p:ext uri="{BB962C8B-B14F-4D97-AF65-F5344CB8AC3E}">
        <p14:creationId xmlns:p14="http://schemas.microsoft.com/office/powerpoint/2010/main" val="114385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of the Standards</a:t>
            </a:r>
            <a:endParaRPr lang="en-US" dirty="0"/>
          </a:p>
        </p:txBody>
      </p:sp>
      <p:sp>
        <p:nvSpPr>
          <p:cNvPr id="7" name="Content Placeholder 6"/>
          <p:cNvSpPr>
            <a:spLocks noGrp="1"/>
          </p:cNvSpPr>
          <p:nvPr>
            <p:ph idx="1"/>
          </p:nvPr>
        </p:nvSpPr>
        <p:spPr/>
        <p:txBody>
          <a:bodyPr>
            <a:normAutofit lnSpcReduction="10000"/>
          </a:bodyPr>
          <a:lstStyle/>
          <a:p>
            <a:r>
              <a:rPr lang="en-US" sz="3200" dirty="0" smtClean="0"/>
              <a:t>Social Studies Skills</a:t>
            </a:r>
          </a:p>
          <a:p>
            <a:r>
              <a:rPr lang="en-US" sz="3200" dirty="0" smtClean="0"/>
              <a:t>The most tested standard:  </a:t>
            </a:r>
            <a:r>
              <a:rPr lang="en-US" sz="3200" b="1" dirty="0" smtClean="0">
                <a:solidFill>
                  <a:srgbClr val="FF0000"/>
                </a:solidFill>
              </a:rPr>
              <a:t>Reading Skills</a:t>
            </a:r>
          </a:p>
          <a:p>
            <a:pPr lvl="1"/>
            <a:r>
              <a:rPr lang="en-US" dirty="0"/>
              <a:t> </a:t>
            </a:r>
            <a:r>
              <a:rPr lang="en-US" dirty="0" smtClean="0"/>
              <a:t>”</a:t>
            </a:r>
            <a:r>
              <a:rPr lang="en-US" sz="3000" dirty="0" smtClean="0"/>
              <a:t>analyze </a:t>
            </a:r>
            <a:r>
              <a:rPr lang="en-US" sz="3000" dirty="0"/>
              <a:t>information by sequencing, categorizing, identifying cause-and-effect relationships, comparing, contrasting, finding the main idea, summarizing, making generalizations and predictions, and drawing inferences and conclusions</a:t>
            </a:r>
            <a:r>
              <a:rPr lang="en-US" sz="3000" dirty="0" smtClean="0"/>
              <a:t>;”</a:t>
            </a:r>
            <a:endParaRPr lang="en-US" sz="3000" dirty="0"/>
          </a:p>
        </p:txBody>
      </p:sp>
    </p:spTree>
    <p:extLst>
      <p:ext uri="{BB962C8B-B14F-4D97-AF65-F5344CB8AC3E}">
        <p14:creationId xmlns:p14="http://schemas.microsoft.com/office/powerpoint/2010/main" val="3908628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79165" y="176284"/>
            <a:ext cx="4191000" cy="5181600"/>
          </a:xfrm>
          <a:prstGeom prst="rect">
            <a:avLst/>
          </a:prstGeom>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762000" y="5334000"/>
            <a:ext cx="7772400" cy="1362075"/>
          </a:xfrm>
        </p:spPr>
        <p:txBody>
          <a:bodyPr>
            <a:normAutofit fontScale="90000"/>
          </a:bodyPr>
          <a:lstStyle/>
          <a:p>
            <a:pPr algn="ctr"/>
            <a:r>
              <a:rPr lang="en-US" b="1" dirty="0" smtClean="0">
                <a:solidFill>
                  <a:schemeClr val="tx1"/>
                </a:solidFill>
              </a:rPr>
              <a:t>What can we learn from the released test?</a:t>
            </a:r>
            <a:endParaRPr lang="en-US" b="1" dirty="0">
              <a:solidFill>
                <a:schemeClr val="tx1"/>
              </a:solidFill>
            </a:endParaRPr>
          </a:p>
        </p:txBody>
      </p:sp>
      <p:sp>
        <p:nvSpPr>
          <p:cNvPr id="5" name="Text Placeholder 4"/>
          <p:cNvSpPr>
            <a:spLocks noGrp="1"/>
          </p:cNvSpPr>
          <p:nvPr>
            <p:ph type="body" idx="1"/>
          </p:nvPr>
        </p:nvSpPr>
        <p:spPr/>
        <p:txBody>
          <a:bodyPr/>
          <a:lstStyle/>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1800" y="325840"/>
            <a:ext cx="3768629" cy="48347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54019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Grade 8:  Test Format</a:t>
            </a:r>
            <a:endParaRPr lang="en-US" dirty="0"/>
          </a:p>
        </p:txBody>
      </p:sp>
      <p:sp>
        <p:nvSpPr>
          <p:cNvPr id="5" name="Content Placeholder 4"/>
          <p:cNvSpPr>
            <a:spLocks noGrp="1"/>
          </p:cNvSpPr>
          <p:nvPr>
            <p:ph idx="1"/>
          </p:nvPr>
        </p:nvSpPr>
        <p:spPr>
          <a:xfrm>
            <a:off x="685800" y="1447800"/>
            <a:ext cx="7391400" cy="3880104"/>
          </a:xfrm>
        </p:spPr>
        <p:txBody>
          <a:bodyPr>
            <a:noAutofit/>
          </a:bodyPr>
          <a:lstStyle/>
          <a:p>
            <a:pPr lvl="1"/>
            <a:r>
              <a:rPr lang="en-US" sz="4000" dirty="0" smtClean="0"/>
              <a:t>Questions = 52</a:t>
            </a:r>
          </a:p>
          <a:p>
            <a:pPr lvl="2"/>
            <a:r>
              <a:rPr lang="en-US" sz="3800" dirty="0" smtClean="0"/>
              <a:t>Quotes = 8</a:t>
            </a:r>
          </a:p>
          <a:p>
            <a:pPr lvl="2"/>
            <a:r>
              <a:rPr lang="en-US" sz="3800" dirty="0" smtClean="0"/>
              <a:t>Charts Graphs = 10 </a:t>
            </a:r>
          </a:p>
          <a:p>
            <a:pPr lvl="2"/>
            <a:r>
              <a:rPr lang="en-US" sz="3800" dirty="0" smtClean="0"/>
              <a:t>Images = 2</a:t>
            </a:r>
          </a:p>
          <a:p>
            <a:pPr lvl="2"/>
            <a:r>
              <a:rPr lang="en-US" sz="3800" dirty="0" smtClean="0"/>
              <a:t>Maps = 1* </a:t>
            </a:r>
          </a:p>
          <a:p>
            <a:pPr lvl="2"/>
            <a:r>
              <a:rPr lang="en-US" sz="3800" dirty="0" smtClean="0"/>
              <a:t>Dual-coded </a:t>
            </a:r>
            <a:r>
              <a:rPr lang="en-US" sz="3800" dirty="0"/>
              <a:t>= </a:t>
            </a:r>
            <a:r>
              <a:rPr lang="en-US" sz="3800" b="1" dirty="0" smtClean="0">
                <a:solidFill>
                  <a:srgbClr val="FF0000"/>
                </a:solidFill>
              </a:rPr>
              <a:t>23</a:t>
            </a:r>
          </a:p>
          <a:p>
            <a:pPr marL="411480" lvl="1" indent="0">
              <a:buNone/>
            </a:pPr>
            <a:endParaRPr lang="en-US" sz="2400" dirty="0" smtClean="0"/>
          </a:p>
          <a:p>
            <a:pPr marL="411480" lvl="1" indent="0">
              <a:buNone/>
            </a:pPr>
            <a:r>
              <a:rPr lang="en-US" sz="2400" dirty="0" smtClean="0"/>
              <a:t>*</a:t>
            </a:r>
            <a:r>
              <a:rPr lang="en-US" sz="2400" u="sng" dirty="0" smtClean="0"/>
              <a:t> 4 </a:t>
            </a:r>
            <a:r>
              <a:rPr lang="en-US" sz="2400" dirty="0" smtClean="0"/>
              <a:t>questions require students to visualize a US map</a:t>
            </a:r>
            <a:endParaRPr lang="en-US" sz="2400" dirty="0"/>
          </a:p>
          <a:p>
            <a:pPr lvl="2"/>
            <a:endParaRPr lang="en-US" sz="3800" dirty="0"/>
          </a:p>
        </p:txBody>
      </p:sp>
    </p:spTree>
    <p:extLst>
      <p:ext uri="{BB962C8B-B14F-4D97-AF65-F5344CB8AC3E}">
        <p14:creationId xmlns:p14="http://schemas.microsoft.com/office/powerpoint/2010/main" val="299223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History EOC:  Test Format</a:t>
            </a:r>
            <a:endParaRPr lang="en-US" dirty="0"/>
          </a:p>
        </p:txBody>
      </p:sp>
      <p:sp>
        <p:nvSpPr>
          <p:cNvPr id="3" name="Content Placeholder 2"/>
          <p:cNvSpPr>
            <a:spLocks noGrp="1"/>
          </p:cNvSpPr>
          <p:nvPr>
            <p:ph idx="1"/>
          </p:nvPr>
        </p:nvSpPr>
        <p:spPr/>
        <p:txBody>
          <a:bodyPr>
            <a:normAutofit/>
          </a:bodyPr>
          <a:lstStyle/>
          <a:p>
            <a:r>
              <a:rPr lang="en-US" sz="4000" dirty="0" smtClean="0"/>
              <a:t>Total Questions:  68</a:t>
            </a:r>
          </a:p>
          <a:p>
            <a:pPr lvl="1"/>
            <a:r>
              <a:rPr lang="en-US" sz="4000" dirty="0" smtClean="0"/>
              <a:t>Quotes =  16</a:t>
            </a:r>
          </a:p>
          <a:p>
            <a:pPr lvl="1"/>
            <a:r>
              <a:rPr lang="en-US" sz="4000" dirty="0" smtClean="0"/>
              <a:t>Images = </a:t>
            </a:r>
            <a:r>
              <a:rPr lang="en-US" sz="4000" dirty="0"/>
              <a:t>9</a:t>
            </a:r>
            <a:endParaRPr lang="en-US" sz="4000" dirty="0" smtClean="0"/>
          </a:p>
          <a:p>
            <a:pPr lvl="1"/>
            <a:r>
              <a:rPr lang="en-US" sz="4000" dirty="0" smtClean="0"/>
              <a:t>Graphs &amp; Charts = 10</a:t>
            </a:r>
          </a:p>
          <a:p>
            <a:pPr lvl="1"/>
            <a:r>
              <a:rPr lang="en-US" sz="4000" dirty="0" smtClean="0"/>
              <a:t>Maps = 2 </a:t>
            </a:r>
          </a:p>
          <a:p>
            <a:pPr lvl="1"/>
            <a:r>
              <a:rPr lang="en-US" sz="4000" dirty="0" smtClean="0"/>
              <a:t>Dual-Coded </a:t>
            </a:r>
            <a:r>
              <a:rPr lang="en-US" sz="3800" dirty="0" smtClean="0"/>
              <a:t>= </a:t>
            </a:r>
            <a:r>
              <a:rPr lang="en-US" sz="3800" b="1" dirty="0" smtClean="0">
                <a:solidFill>
                  <a:srgbClr val="FF0000"/>
                </a:solidFill>
              </a:rPr>
              <a:t>33</a:t>
            </a:r>
            <a:endParaRPr lang="en-US" sz="3800" b="1" dirty="0">
              <a:solidFill>
                <a:srgbClr val="FF0000"/>
              </a:solidFill>
            </a:endParaRPr>
          </a:p>
        </p:txBody>
      </p:sp>
    </p:spTree>
    <p:extLst>
      <p:ext uri="{BB962C8B-B14F-4D97-AF65-F5344CB8AC3E}">
        <p14:creationId xmlns:p14="http://schemas.microsoft.com/office/powerpoint/2010/main" val="2604886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609600" y="1447801"/>
            <a:ext cx="7543800" cy="2133599"/>
          </a:xfrm>
        </p:spPr>
        <p:txBody>
          <a:bodyPr/>
          <a:lstStyle/>
          <a:p>
            <a:r>
              <a:rPr lang="en-US" dirty="0" smtClean="0"/>
              <a:t>TAKS v. STAAR</a:t>
            </a:r>
            <a:endParaRPr lang="en-US" dirty="0"/>
          </a:p>
        </p:txBody>
      </p:sp>
      <p:sp>
        <p:nvSpPr>
          <p:cNvPr id="11" name="Subtitle 10"/>
          <p:cNvSpPr>
            <a:spLocks noGrp="1"/>
          </p:cNvSpPr>
          <p:nvPr>
            <p:ph type="subTitle" idx="1"/>
          </p:nvPr>
        </p:nvSpPr>
        <p:spPr/>
        <p:txBody>
          <a:bodyPr>
            <a:normAutofit fontScale="85000" lnSpcReduction="10000"/>
          </a:bodyPr>
          <a:lstStyle/>
          <a:p>
            <a:r>
              <a:rPr lang="en-US" sz="3600" dirty="0" smtClean="0">
                <a:solidFill>
                  <a:schemeClr val="tx2">
                    <a:lumMod val="50000"/>
                  </a:schemeClr>
                </a:solidFill>
              </a:rPr>
              <a:t>Using the STAAR Test to compare the new expectations of test questions </a:t>
            </a:r>
            <a:endParaRPr lang="en-US" sz="3600" dirty="0">
              <a:solidFill>
                <a:schemeClr val="tx2">
                  <a:lumMod val="50000"/>
                </a:schemeClr>
              </a:solidFill>
            </a:endParaRPr>
          </a:p>
        </p:txBody>
      </p:sp>
    </p:spTree>
    <p:extLst>
      <p:ext uri="{BB962C8B-B14F-4D97-AF65-F5344CB8AC3E}">
        <p14:creationId xmlns:p14="http://schemas.microsoft.com/office/powerpoint/2010/main" val="471191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to look for in the STAAR Social Studies Questions. </a:t>
            </a:r>
            <a:endParaRPr lang="en-US" dirty="0"/>
          </a:p>
        </p:txBody>
      </p:sp>
      <p:sp>
        <p:nvSpPr>
          <p:cNvPr id="3" name="Content Placeholder 2"/>
          <p:cNvSpPr>
            <a:spLocks noGrp="1"/>
          </p:cNvSpPr>
          <p:nvPr>
            <p:ph idx="1"/>
          </p:nvPr>
        </p:nvSpPr>
        <p:spPr>
          <a:xfrm>
            <a:off x="381000" y="2088107"/>
            <a:ext cx="7620000" cy="4800600"/>
          </a:xfrm>
        </p:spPr>
        <p:txBody>
          <a:bodyPr>
            <a:normAutofit/>
          </a:bodyPr>
          <a:lstStyle/>
          <a:p>
            <a:r>
              <a:rPr lang="en-US" sz="3600" dirty="0" smtClean="0"/>
              <a:t>Vocabulary</a:t>
            </a:r>
          </a:p>
          <a:p>
            <a:r>
              <a:rPr lang="en-US" sz="3600" dirty="0" smtClean="0"/>
              <a:t>What knowledge students must “bring to the table.” </a:t>
            </a:r>
          </a:p>
          <a:p>
            <a:r>
              <a:rPr lang="en-US" sz="3600" dirty="0" smtClean="0"/>
              <a:t>Wording and reading levels </a:t>
            </a:r>
          </a:p>
          <a:p>
            <a:r>
              <a:rPr lang="en-US" sz="3600" dirty="0" smtClean="0"/>
              <a:t>The distractors</a:t>
            </a:r>
          </a:p>
          <a:p>
            <a:r>
              <a:rPr lang="en-US" sz="3600" dirty="0" smtClean="0"/>
              <a:t>What the students have to </a:t>
            </a:r>
            <a:r>
              <a:rPr lang="en-US" sz="3600" u="sng" dirty="0" smtClean="0"/>
              <a:t>do</a:t>
            </a:r>
            <a:r>
              <a:rPr lang="en-US" sz="3600" dirty="0" smtClean="0"/>
              <a:t> to answer the question.</a:t>
            </a:r>
          </a:p>
        </p:txBody>
      </p:sp>
    </p:spTree>
    <p:extLst>
      <p:ext uri="{BB962C8B-B14F-4D97-AF65-F5344CB8AC3E}">
        <p14:creationId xmlns:p14="http://schemas.microsoft.com/office/powerpoint/2010/main" val="2123830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7235"/>
          <a:stretch/>
        </p:blipFill>
        <p:spPr>
          <a:xfrm>
            <a:off x="228600" y="609600"/>
            <a:ext cx="7232790" cy="5105400"/>
          </a:xfrm>
        </p:spPr>
      </p:pic>
      <p:sp>
        <p:nvSpPr>
          <p:cNvPr id="10" name="Rounded Rectangle 9"/>
          <p:cNvSpPr/>
          <p:nvPr/>
        </p:nvSpPr>
        <p:spPr>
          <a:xfrm>
            <a:off x="990600" y="5181600"/>
            <a:ext cx="6248400"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Distractors</a:t>
            </a:r>
            <a:endParaRPr lang="en-US" sz="3600" b="1" dirty="0"/>
          </a:p>
        </p:txBody>
      </p:sp>
      <p:sp>
        <p:nvSpPr>
          <p:cNvPr id="7" name="Curved Right Arrow 6"/>
          <p:cNvSpPr/>
          <p:nvPr/>
        </p:nvSpPr>
        <p:spPr>
          <a:xfrm>
            <a:off x="228600" y="1752600"/>
            <a:ext cx="609600" cy="22098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p:cNvSpPr>
            <a:spLocks noGrp="1"/>
          </p:cNvSpPr>
          <p:nvPr>
            <p:ph type="title"/>
          </p:nvPr>
        </p:nvSpPr>
        <p:spPr>
          <a:xfrm>
            <a:off x="228600" y="152400"/>
            <a:ext cx="6248400" cy="1143000"/>
          </a:xfrm>
        </p:spPr>
        <p:txBody>
          <a:bodyPr>
            <a:normAutofit fontScale="90000"/>
          </a:bodyPr>
          <a:lstStyle/>
          <a:p>
            <a:r>
              <a:rPr lang="en-US" sz="4000" dirty="0" smtClean="0"/>
              <a:t>TAKS:  Proclamation of 1763</a:t>
            </a:r>
            <a:endParaRPr lang="en-US" sz="4000" dirty="0"/>
          </a:p>
        </p:txBody>
      </p:sp>
    </p:spTree>
    <p:extLst>
      <p:ext uri="{BB962C8B-B14F-4D97-AF65-F5344CB8AC3E}">
        <p14:creationId xmlns:p14="http://schemas.microsoft.com/office/powerpoint/2010/main" val="2687366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985" r="13099"/>
          <a:stretch/>
        </p:blipFill>
        <p:spPr bwMode="auto">
          <a:xfrm>
            <a:off x="304800" y="609600"/>
            <a:ext cx="8041656" cy="3200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762000" y="4343400"/>
            <a:ext cx="5791199" cy="1631216"/>
          </a:xfrm>
          <a:prstGeom prst="rect">
            <a:avLst/>
          </a:prstGeom>
        </p:spPr>
        <p:txBody>
          <a:bodyPr wrap="square">
            <a:spAutoFit/>
          </a:bodyPr>
          <a:lstStyle/>
          <a:p>
            <a:r>
              <a:rPr lang="en-US" sz="2000" dirty="0" smtClean="0">
                <a:solidFill>
                  <a:prstClr val="black"/>
                </a:solidFill>
              </a:rPr>
              <a:t>8.4(A)  analyze causes of the American Revolution, including the </a:t>
            </a:r>
            <a:r>
              <a:rPr lang="en-US" sz="2000" b="1" dirty="0" smtClean="0">
                <a:solidFill>
                  <a:prstClr val="black"/>
                </a:solidFill>
              </a:rPr>
              <a:t>Proclamation of 1763</a:t>
            </a:r>
            <a:r>
              <a:rPr lang="en-US" sz="2000" dirty="0" smtClean="0">
                <a:solidFill>
                  <a:prstClr val="black"/>
                </a:solidFill>
              </a:rPr>
              <a:t>, the Intolerable Acts, the Stamp Act, mercantilism, lack of representation in Parliament, and British economic policies following the French and Indian War;</a:t>
            </a:r>
            <a:endParaRPr lang="en-US" sz="2000" dirty="0">
              <a:solidFill>
                <a:prstClr val="black"/>
              </a:solidFill>
            </a:endParaRPr>
          </a:p>
        </p:txBody>
      </p:sp>
      <p:sp>
        <p:nvSpPr>
          <p:cNvPr id="3" name="TextBox 2"/>
          <p:cNvSpPr txBox="1"/>
          <p:nvPr/>
        </p:nvSpPr>
        <p:spPr>
          <a:xfrm>
            <a:off x="7010400" y="4558843"/>
            <a:ext cx="12192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solidFill>
                  <a:prstClr val="black"/>
                </a:solidFill>
              </a:rPr>
              <a:t>F = 18</a:t>
            </a:r>
          </a:p>
          <a:p>
            <a:r>
              <a:rPr lang="en-US" dirty="0" smtClean="0">
                <a:solidFill>
                  <a:prstClr val="black"/>
                </a:solidFill>
              </a:rPr>
              <a:t>G = 10</a:t>
            </a:r>
          </a:p>
          <a:p>
            <a:r>
              <a:rPr lang="en-US" dirty="0" smtClean="0">
                <a:solidFill>
                  <a:prstClr val="black"/>
                </a:solidFill>
              </a:rPr>
              <a:t>H = 41*</a:t>
            </a:r>
          </a:p>
          <a:p>
            <a:r>
              <a:rPr lang="en-US" dirty="0" smtClean="0">
                <a:solidFill>
                  <a:prstClr val="black"/>
                </a:solidFill>
              </a:rPr>
              <a:t>J  = 31</a:t>
            </a:r>
          </a:p>
        </p:txBody>
      </p:sp>
      <p:sp>
        <p:nvSpPr>
          <p:cNvPr id="4" name="Rounded Rectangle 3"/>
          <p:cNvSpPr/>
          <p:nvPr/>
        </p:nvSpPr>
        <p:spPr>
          <a:xfrm>
            <a:off x="2819400" y="757452"/>
            <a:ext cx="990600" cy="533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2526042" y="3276600"/>
            <a:ext cx="3599172" cy="7955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Cause and Effect</a:t>
            </a:r>
            <a:endParaRPr lang="en-US" sz="2800" dirty="0"/>
          </a:p>
        </p:txBody>
      </p:sp>
      <p:sp>
        <p:nvSpPr>
          <p:cNvPr id="6" name="Rounded Rectangle 5"/>
          <p:cNvSpPr/>
          <p:nvPr/>
        </p:nvSpPr>
        <p:spPr>
          <a:xfrm rot="20707866">
            <a:off x="1333499" y="4902774"/>
            <a:ext cx="46482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Notice the logic of the distractors</a:t>
            </a:r>
            <a:endParaRPr lang="en-US" sz="2400" b="1" dirty="0"/>
          </a:p>
        </p:txBody>
      </p:sp>
    </p:spTree>
    <p:extLst>
      <p:ext uri="{BB962C8B-B14F-4D97-AF65-F5344CB8AC3E}">
        <p14:creationId xmlns:p14="http://schemas.microsoft.com/office/powerpoint/2010/main" val="238522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TEA Releases the STAAR test questions</a:t>
            </a:r>
            <a:endParaRPr lang="en-US" dirty="0"/>
          </a:p>
        </p:txBody>
      </p:sp>
      <p:sp>
        <p:nvSpPr>
          <p:cNvPr id="3" name="Text Placeholder 2"/>
          <p:cNvSpPr>
            <a:spLocks noGrp="1"/>
          </p:cNvSpPr>
          <p:nvPr>
            <p:ph type="body" idx="4294967295"/>
          </p:nvPr>
        </p:nvSpPr>
        <p:spPr>
          <a:xfrm>
            <a:off x="4914900" y="5943600"/>
            <a:ext cx="3975100" cy="477838"/>
          </a:xfrm>
        </p:spPr>
        <p:txBody>
          <a:bodyPr>
            <a:normAutofit lnSpcReduction="10000"/>
          </a:bodyPr>
          <a:lstStyle/>
          <a:p>
            <a:r>
              <a:rPr lang="en-US" dirty="0" smtClean="0"/>
              <a:t>August 2013</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214" y="1524000"/>
            <a:ext cx="6934200" cy="4323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433949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U.S. Constitution </a:t>
            </a:r>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457200" y="1999380"/>
            <a:ext cx="8229600" cy="3727602"/>
          </a:xfrm>
        </p:spPr>
      </p:pic>
    </p:spTree>
    <p:extLst>
      <p:ext uri="{BB962C8B-B14F-4D97-AF65-F5344CB8AC3E}">
        <p14:creationId xmlns:p14="http://schemas.microsoft.com/office/powerpoint/2010/main" val="3323773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700"/>
          <a:stretch/>
        </p:blipFill>
        <p:spPr bwMode="auto">
          <a:xfrm>
            <a:off x="185739" y="768061"/>
            <a:ext cx="8272462" cy="26955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381000" y="3733800"/>
            <a:ext cx="6172200" cy="2246769"/>
          </a:xfrm>
          <a:prstGeom prst="rect">
            <a:avLst/>
          </a:prstGeom>
        </p:spPr>
        <p:txBody>
          <a:bodyPr wrap="square">
            <a:spAutoFit/>
          </a:bodyPr>
          <a:lstStyle/>
          <a:p>
            <a:r>
              <a:rPr lang="en-US" sz="2000" dirty="0" smtClean="0">
                <a:solidFill>
                  <a:prstClr val="black"/>
                </a:solidFill>
              </a:rPr>
              <a:t>8.1(C)</a:t>
            </a:r>
            <a:r>
              <a:rPr lang="en-US" sz="2000" dirty="0">
                <a:solidFill>
                  <a:prstClr val="black"/>
                </a:solidFill>
              </a:rPr>
              <a:t> explain the significance of the following dates: 1607, founding of Jamestown; 1620, arrival of the Pilgrims and signing of the Mayflower Compact; 1776, adoption of the Declaration of Independence; </a:t>
            </a:r>
            <a:r>
              <a:rPr lang="en-US" sz="2000" b="1" dirty="0">
                <a:solidFill>
                  <a:prstClr val="black"/>
                </a:solidFill>
              </a:rPr>
              <a:t>1787, writing of the U.S. Constitution</a:t>
            </a:r>
            <a:r>
              <a:rPr lang="en-US" sz="2000" dirty="0">
                <a:solidFill>
                  <a:prstClr val="black"/>
                </a:solidFill>
              </a:rPr>
              <a:t>; 1803, Louisiana Purchase; and 1861-1865, Civil War.</a:t>
            </a:r>
          </a:p>
        </p:txBody>
      </p:sp>
      <p:sp>
        <p:nvSpPr>
          <p:cNvPr id="3" name="TextBox 2"/>
          <p:cNvSpPr txBox="1"/>
          <p:nvPr/>
        </p:nvSpPr>
        <p:spPr>
          <a:xfrm>
            <a:off x="6781800" y="4648200"/>
            <a:ext cx="1447800"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smtClean="0">
                <a:solidFill>
                  <a:prstClr val="black"/>
                </a:solidFill>
              </a:rPr>
              <a:t>F = 15</a:t>
            </a:r>
          </a:p>
          <a:p>
            <a:r>
              <a:rPr lang="en-US" sz="2400" dirty="0" smtClean="0">
                <a:solidFill>
                  <a:prstClr val="black"/>
                </a:solidFill>
              </a:rPr>
              <a:t>G = 30</a:t>
            </a:r>
          </a:p>
          <a:p>
            <a:r>
              <a:rPr lang="en-US" sz="2400" dirty="0" smtClean="0">
                <a:solidFill>
                  <a:prstClr val="black"/>
                </a:solidFill>
              </a:rPr>
              <a:t>H = 25</a:t>
            </a:r>
          </a:p>
          <a:p>
            <a:r>
              <a:rPr lang="en-US" sz="2400" dirty="0" smtClean="0">
                <a:solidFill>
                  <a:prstClr val="black"/>
                </a:solidFill>
              </a:rPr>
              <a:t>J  = 30*</a:t>
            </a:r>
            <a:endParaRPr lang="en-US" sz="2400" dirty="0">
              <a:solidFill>
                <a:prstClr val="black"/>
              </a:solidFill>
            </a:endParaRPr>
          </a:p>
        </p:txBody>
      </p:sp>
      <p:sp>
        <p:nvSpPr>
          <p:cNvPr id="4" name="Rounded Rectangle 3"/>
          <p:cNvSpPr/>
          <p:nvPr/>
        </p:nvSpPr>
        <p:spPr>
          <a:xfrm>
            <a:off x="5334000" y="2552700"/>
            <a:ext cx="28956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Wording</a:t>
            </a:r>
            <a:endParaRPr lang="en-US" sz="3600" dirty="0"/>
          </a:p>
        </p:txBody>
      </p:sp>
      <p:sp>
        <p:nvSpPr>
          <p:cNvPr id="5" name="Rounded Rectangle 4"/>
          <p:cNvSpPr/>
          <p:nvPr/>
        </p:nvSpPr>
        <p:spPr>
          <a:xfrm>
            <a:off x="609600" y="2667000"/>
            <a:ext cx="3712370" cy="533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0" y="609600"/>
            <a:ext cx="1066800" cy="762000"/>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Rounded Rectangle 6"/>
          <p:cNvSpPr/>
          <p:nvPr/>
        </p:nvSpPr>
        <p:spPr>
          <a:xfrm>
            <a:off x="6019800" y="1600200"/>
            <a:ext cx="2057400" cy="6680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Shay’s Rebellion</a:t>
            </a:r>
            <a:endParaRPr lang="en-US" b="1" dirty="0"/>
          </a:p>
        </p:txBody>
      </p:sp>
      <p:cxnSp>
        <p:nvCxnSpPr>
          <p:cNvPr id="9" name="Straight Arrow Connector 8"/>
          <p:cNvCxnSpPr>
            <a:stCxn id="7" idx="0"/>
          </p:cNvCxnSpPr>
          <p:nvPr/>
        </p:nvCxnSpPr>
        <p:spPr>
          <a:xfrm flipV="1">
            <a:off x="7048500" y="1219200"/>
            <a:ext cx="0" cy="3810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9698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a:t>
            </a:r>
            <a:r>
              <a:rPr lang="en-US" i="1" dirty="0" smtClean="0"/>
              <a:t>Marbury v. Madison</a:t>
            </a:r>
            <a:endParaRPr lang="en-US" i="1"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21" y="1600200"/>
            <a:ext cx="8280779" cy="4953000"/>
          </a:xfrm>
          <a:prstGeom prst="rect">
            <a:avLst/>
          </a:prstGeom>
        </p:spPr>
      </p:pic>
      <p:sp>
        <p:nvSpPr>
          <p:cNvPr id="8" name="Curved Left Arrow 7"/>
          <p:cNvSpPr/>
          <p:nvPr/>
        </p:nvSpPr>
        <p:spPr>
          <a:xfrm flipH="1">
            <a:off x="304800" y="2514599"/>
            <a:ext cx="1028700" cy="1593945"/>
          </a:xfrm>
          <a:prstGeom prst="curvedLeftArrow">
            <a:avLst>
              <a:gd name="adj1" fmla="val 25000"/>
              <a:gd name="adj2" fmla="val 375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77677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04874"/>
            <a:ext cx="8077200" cy="2524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498764" y="4038600"/>
            <a:ext cx="5486400" cy="2308324"/>
          </a:xfrm>
          <a:prstGeom prst="rect">
            <a:avLst/>
          </a:prstGeom>
        </p:spPr>
        <p:txBody>
          <a:bodyPr wrap="square">
            <a:spAutoFit/>
          </a:bodyPr>
          <a:lstStyle/>
          <a:p>
            <a:r>
              <a:rPr lang="en-US" sz="2400" dirty="0" smtClean="0">
                <a:solidFill>
                  <a:prstClr val="black"/>
                </a:solidFill>
              </a:rPr>
              <a:t>8.18(B) </a:t>
            </a:r>
            <a:r>
              <a:rPr lang="en-US" sz="2400" dirty="0">
                <a:solidFill>
                  <a:prstClr val="black"/>
                </a:solidFill>
              </a:rPr>
              <a:t>summarize the issues, decisions, and significance of landmark Supreme Court cases, </a:t>
            </a:r>
            <a:r>
              <a:rPr lang="en-US" sz="2400" u="sng" dirty="0">
                <a:solidFill>
                  <a:prstClr val="black"/>
                </a:solidFill>
              </a:rPr>
              <a:t>including</a:t>
            </a:r>
            <a:r>
              <a:rPr lang="en-US" sz="2400" dirty="0">
                <a:solidFill>
                  <a:prstClr val="black"/>
                </a:solidFill>
              </a:rPr>
              <a:t> </a:t>
            </a:r>
            <a:r>
              <a:rPr lang="en-US" sz="2400" b="1" dirty="0">
                <a:solidFill>
                  <a:prstClr val="black"/>
                </a:solidFill>
              </a:rPr>
              <a:t>Marbury v. Madison</a:t>
            </a:r>
            <a:r>
              <a:rPr lang="en-US" sz="2400" dirty="0">
                <a:solidFill>
                  <a:prstClr val="black"/>
                </a:solidFill>
              </a:rPr>
              <a:t>, McCulloch v. Maryland, and Gibbons v. Ogden</a:t>
            </a:r>
          </a:p>
        </p:txBody>
      </p:sp>
      <p:sp>
        <p:nvSpPr>
          <p:cNvPr id="3" name="TextBox 2"/>
          <p:cNvSpPr txBox="1"/>
          <p:nvPr/>
        </p:nvSpPr>
        <p:spPr>
          <a:xfrm>
            <a:off x="6858000" y="4419599"/>
            <a:ext cx="15240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solidFill>
                  <a:prstClr val="black"/>
                </a:solidFill>
              </a:rPr>
              <a:t>A = 23</a:t>
            </a:r>
          </a:p>
          <a:p>
            <a:r>
              <a:rPr lang="en-US" dirty="0" smtClean="0">
                <a:solidFill>
                  <a:prstClr val="black"/>
                </a:solidFill>
              </a:rPr>
              <a:t>B = 14</a:t>
            </a:r>
          </a:p>
          <a:p>
            <a:r>
              <a:rPr lang="en-US" dirty="0" smtClean="0">
                <a:solidFill>
                  <a:prstClr val="black"/>
                </a:solidFill>
              </a:rPr>
              <a:t>C = 48*</a:t>
            </a:r>
          </a:p>
          <a:p>
            <a:r>
              <a:rPr lang="en-US" dirty="0" smtClean="0">
                <a:solidFill>
                  <a:prstClr val="black"/>
                </a:solidFill>
              </a:rPr>
              <a:t>D = 14  </a:t>
            </a:r>
            <a:endParaRPr lang="en-US" dirty="0">
              <a:solidFill>
                <a:prstClr val="black"/>
              </a:solidFill>
            </a:endParaRPr>
          </a:p>
        </p:txBody>
      </p:sp>
      <p:sp>
        <p:nvSpPr>
          <p:cNvPr id="4" name="Rounded Rectangle 3"/>
          <p:cNvSpPr/>
          <p:nvPr/>
        </p:nvSpPr>
        <p:spPr>
          <a:xfrm>
            <a:off x="5897540" y="900325"/>
            <a:ext cx="1790700" cy="471275"/>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Callout 4"/>
          <p:cNvSpPr/>
          <p:nvPr/>
        </p:nvSpPr>
        <p:spPr>
          <a:xfrm>
            <a:off x="5985164" y="2971798"/>
            <a:ext cx="2590800" cy="1447801"/>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Judicial Review</a:t>
            </a:r>
            <a:endParaRPr lang="en-US" sz="2800" b="1" dirty="0"/>
          </a:p>
        </p:txBody>
      </p:sp>
      <p:sp>
        <p:nvSpPr>
          <p:cNvPr id="6" name="Rounded Rectangle 5"/>
          <p:cNvSpPr/>
          <p:nvPr/>
        </p:nvSpPr>
        <p:spPr>
          <a:xfrm>
            <a:off x="762000" y="1981200"/>
            <a:ext cx="4876800" cy="5334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6858000" y="1519451"/>
            <a:ext cx="422564" cy="168094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0"/>
            <a:endCxn id="6" idx="2"/>
          </p:cNvCxnSpPr>
          <p:nvPr/>
        </p:nvCxnSpPr>
        <p:spPr>
          <a:xfrm flipH="1" flipV="1">
            <a:off x="3200400" y="2514600"/>
            <a:ext cx="2792800" cy="118109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806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151" y="381000"/>
            <a:ext cx="8143875" cy="4324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320722" y="4888468"/>
            <a:ext cx="6172200" cy="1569660"/>
          </a:xfrm>
          <a:prstGeom prst="rect">
            <a:avLst/>
          </a:prstGeom>
        </p:spPr>
        <p:txBody>
          <a:bodyPr wrap="square">
            <a:spAutoFit/>
          </a:bodyPr>
          <a:lstStyle/>
          <a:p>
            <a:r>
              <a:rPr lang="en-US" sz="2400" dirty="0" smtClean="0">
                <a:solidFill>
                  <a:prstClr val="black"/>
                </a:solidFill>
              </a:rPr>
              <a:t>8.23(C) identify ways conflicts between people from various racial, ethnic, and religious groups were resolved;	8.29(C)</a:t>
            </a:r>
            <a:endParaRPr lang="en-US" sz="2400" dirty="0">
              <a:solidFill>
                <a:prstClr val="black"/>
              </a:solidFill>
            </a:endParaRPr>
          </a:p>
        </p:txBody>
      </p:sp>
      <p:sp>
        <p:nvSpPr>
          <p:cNvPr id="3" name="TextBox 2"/>
          <p:cNvSpPr txBox="1"/>
          <p:nvPr/>
        </p:nvSpPr>
        <p:spPr>
          <a:xfrm>
            <a:off x="7000875" y="5073133"/>
            <a:ext cx="14478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solidFill>
                  <a:prstClr val="black"/>
                </a:solidFill>
              </a:rPr>
              <a:t>F = 40*</a:t>
            </a:r>
          </a:p>
          <a:p>
            <a:r>
              <a:rPr lang="en-US" dirty="0" smtClean="0">
                <a:solidFill>
                  <a:prstClr val="black"/>
                </a:solidFill>
              </a:rPr>
              <a:t>G = 19</a:t>
            </a:r>
          </a:p>
          <a:p>
            <a:r>
              <a:rPr lang="en-US" dirty="0" smtClean="0">
                <a:solidFill>
                  <a:prstClr val="black"/>
                </a:solidFill>
              </a:rPr>
              <a:t>H = 21</a:t>
            </a:r>
          </a:p>
          <a:p>
            <a:r>
              <a:rPr lang="en-US" dirty="0" smtClean="0">
                <a:solidFill>
                  <a:prstClr val="black"/>
                </a:solidFill>
              </a:rPr>
              <a:t>J  = 21</a:t>
            </a:r>
            <a:endParaRPr lang="en-US" dirty="0">
              <a:solidFill>
                <a:prstClr val="black"/>
              </a:solidFill>
            </a:endParaRPr>
          </a:p>
        </p:txBody>
      </p:sp>
      <p:sp>
        <p:nvSpPr>
          <p:cNvPr id="4" name="Rounded Rectangle 3"/>
          <p:cNvSpPr/>
          <p:nvPr/>
        </p:nvSpPr>
        <p:spPr>
          <a:xfrm>
            <a:off x="4929114" y="2895600"/>
            <a:ext cx="883693" cy="3810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940188" y="3429000"/>
            <a:ext cx="914400" cy="3810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668440" y="3810000"/>
            <a:ext cx="846160" cy="345744"/>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983707" y="4155744"/>
            <a:ext cx="914400" cy="3810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565" y="1681874"/>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4565" y="1143000"/>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1525443"/>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3204" y="1291563"/>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1281749" y="2543175"/>
            <a:ext cx="6162675" cy="16125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Remember in TAKS when you could read the prompt, pick out key words, and find the words in the correct answer?  </a:t>
            </a:r>
            <a:endParaRPr lang="en-US" sz="2400" dirty="0"/>
          </a:p>
        </p:txBody>
      </p:sp>
    </p:spTree>
    <p:extLst>
      <p:ext uri="{BB962C8B-B14F-4D97-AF65-F5344CB8AC3E}">
        <p14:creationId xmlns:p14="http://schemas.microsoft.com/office/powerpoint/2010/main" val="3920501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Dred Scot Decision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676400"/>
            <a:ext cx="7081232" cy="4038600"/>
          </a:xfrm>
        </p:spPr>
      </p:pic>
      <p:sp>
        <p:nvSpPr>
          <p:cNvPr id="5" name="Curved Right Arrow 4"/>
          <p:cNvSpPr/>
          <p:nvPr/>
        </p:nvSpPr>
        <p:spPr>
          <a:xfrm>
            <a:off x="381000" y="1905000"/>
            <a:ext cx="838200" cy="1981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23149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677"/>
          <a:stretch/>
        </p:blipFill>
        <p:spPr bwMode="auto">
          <a:xfrm>
            <a:off x="331358" y="802942"/>
            <a:ext cx="8322662" cy="24736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568036" y="4156456"/>
            <a:ext cx="5410200" cy="1569660"/>
          </a:xfrm>
          <a:prstGeom prst="rect">
            <a:avLst/>
          </a:prstGeom>
        </p:spPr>
        <p:txBody>
          <a:bodyPr wrap="square">
            <a:spAutoFit/>
          </a:bodyPr>
          <a:lstStyle/>
          <a:p>
            <a:r>
              <a:rPr lang="en-US" sz="2400" dirty="0" smtClean="0">
                <a:solidFill>
                  <a:prstClr val="black"/>
                </a:solidFill>
              </a:rPr>
              <a:t>8.18(A) </a:t>
            </a:r>
            <a:r>
              <a:rPr lang="en-US" sz="2400" dirty="0">
                <a:solidFill>
                  <a:prstClr val="black"/>
                </a:solidFill>
              </a:rPr>
              <a:t>identify the origin of judicial review and analyze </a:t>
            </a:r>
            <a:r>
              <a:rPr lang="en-US" sz="2400" dirty="0" smtClean="0">
                <a:solidFill>
                  <a:prstClr val="black"/>
                </a:solidFill>
              </a:rPr>
              <a:t>examples </a:t>
            </a:r>
            <a:r>
              <a:rPr lang="en-US" sz="2400" dirty="0">
                <a:solidFill>
                  <a:prstClr val="black"/>
                </a:solidFill>
              </a:rPr>
              <a:t>of congressional and presidential responses;</a:t>
            </a:r>
          </a:p>
        </p:txBody>
      </p:sp>
      <p:sp>
        <p:nvSpPr>
          <p:cNvPr id="3" name="TextBox 2"/>
          <p:cNvSpPr txBox="1"/>
          <p:nvPr/>
        </p:nvSpPr>
        <p:spPr>
          <a:xfrm>
            <a:off x="6553200" y="4142601"/>
            <a:ext cx="17526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solidFill>
                  <a:prstClr val="black"/>
                </a:solidFill>
              </a:rPr>
              <a:t>A =  13</a:t>
            </a:r>
          </a:p>
          <a:p>
            <a:r>
              <a:rPr lang="en-US" dirty="0" smtClean="0">
                <a:solidFill>
                  <a:prstClr val="black"/>
                </a:solidFill>
              </a:rPr>
              <a:t>B =  45*</a:t>
            </a:r>
          </a:p>
          <a:p>
            <a:r>
              <a:rPr lang="en-US" dirty="0" smtClean="0">
                <a:solidFill>
                  <a:prstClr val="black"/>
                </a:solidFill>
              </a:rPr>
              <a:t>C  = 26</a:t>
            </a:r>
          </a:p>
          <a:p>
            <a:r>
              <a:rPr lang="en-US" dirty="0" smtClean="0">
                <a:solidFill>
                  <a:prstClr val="black"/>
                </a:solidFill>
              </a:rPr>
              <a:t>D = 15</a:t>
            </a:r>
          </a:p>
        </p:txBody>
      </p:sp>
      <p:sp>
        <p:nvSpPr>
          <p:cNvPr id="4" name="Rounded Rectangle 3"/>
          <p:cNvSpPr/>
          <p:nvPr/>
        </p:nvSpPr>
        <p:spPr>
          <a:xfrm>
            <a:off x="6172200" y="802942"/>
            <a:ext cx="2362200" cy="644858"/>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Callout 4"/>
          <p:cNvSpPr/>
          <p:nvPr/>
        </p:nvSpPr>
        <p:spPr>
          <a:xfrm>
            <a:off x="5486400" y="2819400"/>
            <a:ext cx="3733800" cy="1923365"/>
          </a:xfrm>
          <a:prstGeom prst="cloudCallout">
            <a:avLst>
              <a:gd name="adj1" fmla="val -2993"/>
              <a:gd name="adj2" fmla="val 440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Ruled that African- Americans were property</a:t>
            </a:r>
            <a:endParaRPr lang="en-US" sz="2400" b="1" dirty="0"/>
          </a:p>
        </p:txBody>
      </p:sp>
      <p:sp>
        <p:nvSpPr>
          <p:cNvPr id="6" name="Rounded Rectangle 5"/>
          <p:cNvSpPr/>
          <p:nvPr/>
        </p:nvSpPr>
        <p:spPr>
          <a:xfrm>
            <a:off x="762000" y="1717344"/>
            <a:ext cx="3200400" cy="457200"/>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p:cNvSpPr/>
          <p:nvPr/>
        </p:nvSpPr>
        <p:spPr>
          <a:xfrm>
            <a:off x="266700" y="3122198"/>
            <a:ext cx="3962400" cy="2068516"/>
          </a:xfrm>
          <a:prstGeom prst="cloudCallout">
            <a:avLst>
              <a:gd name="adj1" fmla="val -9467"/>
              <a:gd name="adj2" fmla="val 40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Stated that African-Americans were citizens </a:t>
            </a:r>
            <a:endParaRPr lang="en-US" sz="2400" b="1" dirty="0"/>
          </a:p>
        </p:txBody>
      </p:sp>
      <p:cxnSp>
        <p:nvCxnSpPr>
          <p:cNvPr id="9" name="Straight Arrow Connector 8"/>
          <p:cNvCxnSpPr>
            <a:stCxn id="4" idx="2"/>
            <a:endCxn id="5" idx="3"/>
          </p:cNvCxnSpPr>
          <p:nvPr/>
        </p:nvCxnSpPr>
        <p:spPr>
          <a:xfrm>
            <a:off x="7353300" y="1447800"/>
            <a:ext cx="0" cy="148157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6" idx="2"/>
            <a:endCxn id="7" idx="3"/>
          </p:cNvCxnSpPr>
          <p:nvPr/>
        </p:nvCxnSpPr>
        <p:spPr>
          <a:xfrm flipH="1">
            <a:off x="2247900" y="2174544"/>
            <a:ext cx="114300" cy="10659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Left-Right Arrow 13"/>
          <p:cNvSpPr/>
          <p:nvPr/>
        </p:nvSpPr>
        <p:spPr>
          <a:xfrm rot="20791702">
            <a:off x="3273136" y="3259267"/>
            <a:ext cx="2899064" cy="838200"/>
          </a:xfrm>
          <a:prstGeom prst="lef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2800" dirty="0" smtClean="0"/>
              <a:t>Relationship</a:t>
            </a:r>
            <a:endParaRPr lang="en-US" sz="2800" dirty="0"/>
          </a:p>
        </p:txBody>
      </p:sp>
      <p:cxnSp>
        <p:nvCxnSpPr>
          <p:cNvPr id="11" name="Straight Arrow Connector 10"/>
          <p:cNvCxnSpPr>
            <a:stCxn id="5" idx="1"/>
            <a:endCxn id="12" idx="0"/>
          </p:cNvCxnSpPr>
          <p:nvPr/>
        </p:nvCxnSpPr>
        <p:spPr>
          <a:xfrm>
            <a:off x="7353300" y="4740717"/>
            <a:ext cx="59810" cy="112668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6172200" y="5867400"/>
            <a:ext cx="248182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Sectionalism Unit</a:t>
            </a:r>
            <a:endParaRPr lang="en-US" dirty="0"/>
          </a:p>
        </p:txBody>
      </p:sp>
      <p:sp>
        <p:nvSpPr>
          <p:cNvPr id="15" name="Rounded Rectangle 14"/>
          <p:cNvSpPr/>
          <p:nvPr/>
        </p:nvSpPr>
        <p:spPr>
          <a:xfrm>
            <a:off x="762000" y="6057900"/>
            <a:ext cx="29718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Reconstruction Unit</a:t>
            </a:r>
            <a:endParaRPr lang="en-US" dirty="0"/>
          </a:p>
        </p:txBody>
      </p:sp>
      <p:cxnSp>
        <p:nvCxnSpPr>
          <p:cNvPr id="19" name="Straight Arrow Connector 18"/>
          <p:cNvCxnSpPr>
            <a:endCxn id="15" idx="0"/>
          </p:cNvCxnSpPr>
          <p:nvPr/>
        </p:nvCxnSpPr>
        <p:spPr>
          <a:xfrm>
            <a:off x="2247900" y="5190714"/>
            <a:ext cx="0" cy="86718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242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2" grpId="0" animBg="1"/>
      <p:bldP spid="15"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13</a:t>
            </a:r>
            <a:r>
              <a:rPr lang="en-US" baseline="30000" dirty="0" smtClean="0"/>
              <a:t>th</a:t>
            </a:r>
            <a:r>
              <a:rPr lang="en-US" dirty="0" smtClean="0"/>
              <a:t>  Amendment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1524000"/>
            <a:ext cx="7239000" cy="4039442"/>
          </a:xfrm>
        </p:spPr>
      </p:pic>
      <p:sp>
        <p:nvSpPr>
          <p:cNvPr id="3" name="Curved Right Arrow 2"/>
          <p:cNvSpPr/>
          <p:nvPr/>
        </p:nvSpPr>
        <p:spPr>
          <a:xfrm>
            <a:off x="381000" y="2362200"/>
            <a:ext cx="685800" cy="14478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213988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100"/>
          <a:stretch/>
        </p:blipFill>
        <p:spPr bwMode="auto">
          <a:xfrm>
            <a:off x="114400" y="838200"/>
            <a:ext cx="8267600" cy="281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906224" y="4233208"/>
            <a:ext cx="5110163" cy="1938992"/>
          </a:xfrm>
          <a:prstGeom prst="rect">
            <a:avLst/>
          </a:prstGeom>
        </p:spPr>
        <p:txBody>
          <a:bodyPr wrap="square">
            <a:spAutoFit/>
          </a:bodyPr>
          <a:lstStyle/>
          <a:p>
            <a:r>
              <a:rPr lang="en-US" sz="2400" dirty="0" smtClean="0">
                <a:solidFill>
                  <a:prstClr val="black"/>
                </a:solidFill>
              </a:rPr>
              <a:t>8.16(B)  describe the impact of 19th-century amendments, including the </a:t>
            </a:r>
            <a:r>
              <a:rPr lang="en-US" sz="2400" b="1" dirty="0" smtClean="0">
                <a:solidFill>
                  <a:prstClr val="black"/>
                </a:solidFill>
              </a:rPr>
              <a:t>13th</a:t>
            </a:r>
            <a:r>
              <a:rPr lang="en-US" sz="2400" dirty="0" smtClean="0">
                <a:solidFill>
                  <a:prstClr val="black"/>
                </a:solidFill>
              </a:rPr>
              <a:t>, 14th, and 15th amendments, on life in the United States.</a:t>
            </a:r>
            <a:endParaRPr lang="en-US" sz="2400" dirty="0">
              <a:solidFill>
                <a:prstClr val="black"/>
              </a:solidFill>
            </a:endParaRPr>
          </a:p>
        </p:txBody>
      </p:sp>
      <p:sp>
        <p:nvSpPr>
          <p:cNvPr id="3" name="TextBox 2"/>
          <p:cNvSpPr txBox="1"/>
          <p:nvPr/>
        </p:nvSpPr>
        <p:spPr>
          <a:xfrm>
            <a:off x="6934200" y="4460259"/>
            <a:ext cx="1447800"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smtClean="0">
                <a:solidFill>
                  <a:prstClr val="black"/>
                </a:solidFill>
              </a:rPr>
              <a:t>A = 31</a:t>
            </a:r>
          </a:p>
          <a:p>
            <a:r>
              <a:rPr lang="en-US" sz="2400" dirty="0" smtClean="0">
                <a:solidFill>
                  <a:prstClr val="black"/>
                </a:solidFill>
              </a:rPr>
              <a:t>B = 29</a:t>
            </a:r>
          </a:p>
          <a:p>
            <a:r>
              <a:rPr lang="en-US" sz="2400" dirty="0" smtClean="0">
                <a:solidFill>
                  <a:prstClr val="black"/>
                </a:solidFill>
              </a:rPr>
              <a:t>C = 4</a:t>
            </a:r>
          </a:p>
          <a:p>
            <a:r>
              <a:rPr lang="en-US" sz="2400" dirty="0" smtClean="0">
                <a:solidFill>
                  <a:prstClr val="black"/>
                </a:solidFill>
              </a:rPr>
              <a:t>D = 36*</a:t>
            </a:r>
            <a:endParaRPr lang="en-US" sz="2400" dirty="0">
              <a:solidFill>
                <a:prstClr val="black"/>
              </a:solidFill>
            </a:endParaRPr>
          </a:p>
        </p:txBody>
      </p:sp>
      <p:sp>
        <p:nvSpPr>
          <p:cNvPr id="5" name="Rectangle 4"/>
          <p:cNvSpPr/>
          <p:nvPr/>
        </p:nvSpPr>
        <p:spPr>
          <a:xfrm>
            <a:off x="2362200" y="990600"/>
            <a:ext cx="4800600" cy="6096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loud Callout 5"/>
          <p:cNvSpPr/>
          <p:nvPr/>
        </p:nvSpPr>
        <p:spPr>
          <a:xfrm>
            <a:off x="5791200" y="3816889"/>
            <a:ext cx="3352800" cy="1981200"/>
          </a:xfrm>
          <a:prstGeom prst="cloudCallout">
            <a:avLst>
              <a:gd name="adj1" fmla="val -7400"/>
              <a:gd name="adj2" fmla="val 321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Abolished Slavery</a:t>
            </a:r>
            <a:endParaRPr lang="en-US" sz="2800" b="1" dirty="0"/>
          </a:p>
        </p:txBody>
      </p:sp>
      <p:sp>
        <p:nvSpPr>
          <p:cNvPr id="7" name="Cloud Callout 6"/>
          <p:cNvSpPr/>
          <p:nvPr/>
        </p:nvSpPr>
        <p:spPr>
          <a:xfrm>
            <a:off x="533400" y="4247109"/>
            <a:ext cx="3886200" cy="1925091"/>
          </a:xfrm>
          <a:prstGeom prst="cloudCallout">
            <a:avLst>
              <a:gd name="adj1" fmla="val -16610"/>
              <a:gd name="adj2" fmla="val 383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Now that slaves were free, what can they do? </a:t>
            </a:r>
            <a:endParaRPr lang="en-US" sz="2800" b="1" dirty="0"/>
          </a:p>
        </p:txBody>
      </p:sp>
      <p:sp>
        <p:nvSpPr>
          <p:cNvPr id="8" name="Oval 7"/>
          <p:cNvSpPr/>
          <p:nvPr/>
        </p:nvSpPr>
        <p:spPr>
          <a:xfrm>
            <a:off x="5334000" y="1600200"/>
            <a:ext cx="682387"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15</a:t>
            </a:r>
            <a:endParaRPr lang="en-US" b="1" dirty="0"/>
          </a:p>
        </p:txBody>
      </p:sp>
      <p:sp>
        <p:nvSpPr>
          <p:cNvPr id="9" name="Oval 8"/>
          <p:cNvSpPr/>
          <p:nvPr/>
        </p:nvSpPr>
        <p:spPr>
          <a:xfrm>
            <a:off x="7162800" y="2057400"/>
            <a:ext cx="609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14</a:t>
            </a:r>
            <a:endParaRPr lang="en-US" b="1" dirty="0"/>
          </a:p>
        </p:txBody>
      </p:sp>
      <p:cxnSp>
        <p:nvCxnSpPr>
          <p:cNvPr id="11" name="Straight Arrow Connector 10"/>
          <p:cNvCxnSpPr>
            <a:stCxn id="5" idx="2"/>
            <a:endCxn id="6" idx="3"/>
          </p:cNvCxnSpPr>
          <p:nvPr/>
        </p:nvCxnSpPr>
        <p:spPr>
          <a:xfrm>
            <a:off x="4762500" y="1600200"/>
            <a:ext cx="2705100" cy="23299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0"/>
            <a:endCxn id="7" idx="2"/>
          </p:cNvCxnSpPr>
          <p:nvPr/>
        </p:nvCxnSpPr>
        <p:spPr>
          <a:xfrm flipH="1">
            <a:off x="4416362" y="4807489"/>
            <a:ext cx="1385238" cy="4021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114800" y="2881098"/>
            <a:ext cx="1219200" cy="39550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a:stCxn id="7" idx="3"/>
          </p:cNvCxnSpPr>
          <p:nvPr/>
        </p:nvCxnSpPr>
        <p:spPr>
          <a:xfrm flipV="1">
            <a:off x="2476500" y="3276600"/>
            <a:ext cx="1771700" cy="108057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92099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200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grpId="0" nodeType="withEffect">
                                  <p:stCondLst>
                                    <p:cond delay="200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0"/>
            <a:ext cx="5638800" cy="6391367"/>
          </a:xfrm>
        </p:spPr>
      </p:pic>
      <p:sp>
        <p:nvSpPr>
          <p:cNvPr id="2" name="Title 1"/>
          <p:cNvSpPr>
            <a:spLocks noGrp="1"/>
          </p:cNvSpPr>
          <p:nvPr>
            <p:ph type="title"/>
          </p:nvPr>
        </p:nvSpPr>
        <p:spPr>
          <a:xfrm>
            <a:off x="533400" y="304800"/>
            <a:ext cx="6781800" cy="1143000"/>
          </a:xfrm>
          <a:solidFill>
            <a:schemeClr val="bg1"/>
          </a:solidFill>
        </p:spPr>
        <p:txBody>
          <a:bodyPr>
            <a:normAutofit fontScale="90000"/>
          </a:bodyPr>
          <a:lstStyle/>
          <a:p>
            <a:r>
              <a:rPr lang="en-US" sz="4400" dirty="0" smtClean="0"/>
              <a:t>TAKS:  Biography Questions</a:t>
            </a:r>
            <a:endParaRPr lang="en-US" sz="4400" dirty="0"/>
          </a:p>
        </p:txBody>
      </p:sp>
    </p:spTree>
    <p:extLst>
      <p:ext uri="{BB962C8B-B14F-4D97-AF65-F5344CB8AC3E}">
        <p14:creationId xmlns:p14="http://schemas.microsoft.com/office/powerpoint/2010/main" val="285809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300</TotalTime>
  <Words>5717</Words>
  <Application>Microsoft Office PowerPoint</Application>
  <PresentationFormat>On-screen Show (4:3)</PresentationFormat>
  <Paragraphs>1099</Paragraphs>
  <Slides>141</Slides>
  <Notes>33</Notes>
  <HiddenSlides>0</HiddenSlides>
  <MMClips>0</MMClips>
  <ScaleCrop>false</ScaleCrop>
  <HeadingPairs>
    <vt:vector size="4" baseType="variant">
      <vt:variant>
        <vt:lpstr>Theme</vt:lpstr>
      </vt:variant>
      <vt:variant>
        <vt:i4>1</vt:i4>
      </vt:variant>
      <vt:variant>
        <vt:lpstr>Slide Titles</vt:lpstr>
      </vt:variant>
      <vt:variant>
        <vt:i4>141</vt:i4>
      </vt:variant>
    </vt:vector>
  </HeadingPairs>
  <TitlesOfParts>
    <vt:vector size="142" baseType="lpstr">
      <vt:lpstr>Concourse</vt:lpstr>
      <vt:lpstr>STAAR Update </vt:lpstr>
      <vt:lpstr>Agenda</vt:lpstr>
      <vt:lpstr>STAAR Overview</vt:lpstr>
      <vt:lpstr>PowerPoint Presentation</vt:lpstr>
      <vt:lpstr>PowerPoint Presentation</vt:lpstr>
      <vt:lpstr>Grades tested</vt:lpstr>
      <vt:lpstr>Special Education</vt:lpstr>
      <vt:lpstr>STAAR L and STAAR Spanish</vt:lpstr>
      <vt:lpstr>TEA Releases the STAAR test questions</vt:lpstr>
      <vt:lpstr>Released questions</vt:lpstr>
      <vt:lpstr>STAAR Tests </vt:lpstr>
      <vt:lpstr>Research shows….</vt:lpstr>
      <vt:lpstr>Reading/Writing</vt:lpstr>
      <vt:lpstr>Secondary Reading</vt:lpstr>
      <vt:lpstr>PowerPoint Presentation</vt:lpstr>
      <vt:lpstr>Complex Inferences</vt:lpstr>
      <vt:lpstr>PowerPoint Presentation</vt:lpstr>
      <vt:lpstr>Student Characteristics</vt:lpstr>
      <vt:lpstr>Great Teaching Strategies</vt:lpstr>
      <vt:lpstr>PowerPoint Presentation</vt:lpstr>
      <vt:lpstr>Why Should We Teach Making  Inferences and Predictions?</vt:lpstr>
      <vt:lpstr>Examples:</vt:lpstr>
      <vt:lpstr>Teach</vt:lpstr>
      <vt:lpstr>6th Grade</vt:lpstr>
      <vt:lpstr>Background Knowledge and Wide Reading</vt:lpstr>
      <vt:lpstr>What Students Have to Know for STAAR Reading—Some Specifics</vt:lpstr>
      <vt:lpstr>Theme</vt:lpstr>
      <vt:lpstr>Common Themes</vt:lpstr>
      <vt:lpstr>Text Sets</vt:lpstr>
      <vt:lpstr>Positives</vt:lpstr>
      <vt:lpstr>Example</vt:lpstr>
      <vt:lpstr>ENG II</vt:lpstr>
      <vt:lpstr>Secondary Writing</vt:lpstr>
      <vt:lpstr>New Blueprint</vt:lpstr>
      <vt:lpstr>Expository and Persuasive Writing</vt:lpstr>
      <vt:lpstr>Expository and Persuasive Writing</vt:lpstr>
      <vt:lpstr>Writing to a Prompt</vt:lpstr>
      <vt:lpstr>Prompt #1</vt:lpstr>
      <vt:lpstr>Writing Assignment #1</vt:lpstr>
      <vt:lpstr>Evaluating the Writing Assignment: Think Aloud</vt:lpstr>
      <vt:lpstr>Clear Thesis</vt:lpstr>
      <vt:lpstr>PowerPoint Presentation</vt:lpstr>
      <vt:lpstr>PowerPoint Presentation</vt:lpstr>
      <vt:lpstr>Revision</vt:lpstr>
      <vt:lpstr>PowerPoint Presentation</vt:lpstr>
      <vt:lpstr>ESC 12 is here to support…</vt:lpstr>
      <vt:lpstr>PowerPoint Presentation</vt:lpstr>
      <vt:lpstr>Mathematics </vt:lpstr>
      <vt:lpstr>Mathematics</vt:lpstr>
      <vt:lpstr>Data Details – Process Matters</vt:lpstr>
      <vt:lpstr>Data Details – Not all Process Standards are Equally Assessed!!</vt:lpstr>
      <vt:lpstr>PowerPoint Presentation</vt:lpstr>
      <vt:lpstr>5th grade snapshot</vt:lpstr>
      <vt:lpstr>Revised Math TEKS</vt:lpstr>
      <vt:lpstr>Alignment of STAAR with New Mathematics TEKS</vt:lpstr>
      <vt:lpstr>PowerPoint Presentation</vt:lpstr>
      <vt:lpstr>MATH Strategies</vt:lpstr>
      <vt:lpstr>Roll a Solution</vt:lpstr>
      <vt:lpstr>Elementary Example 5th STAAR Math</vt:lpstr>
      <vt:lpstr>Secondary Example 7th Grade STAAR Math</vt:lpstr>
      <vt:lpstr>4 Frame Item Analysis</vt:lpstr>
      <vt:lpstr>3rd Grade STAAR 2013</vt:lpstr>
      <vt:lpstr>PowerPoint Presentation</vt:lpstr>
      <vt:lpstr>PowerPoint Presentation</vt:lpstr>
      <vt:lpstr>37% state-wide</vt:lpstr>
      <vt:lpstr>Questions in Math Tasks</vt:lpstr>
      <vt:lpstr>41% state-wide</vt:lpstr>
      <vt:lpstr>Answers Away!</vt:lpstr>
      <vt:lpstr>PowerPoint Presentation</vt:lpstr>
      <vt:lpstr>PowerPoint Presentation</vt:lpstr>
      <vt:lpstr>How do you get this to the teacher???</vt:lpstr>
      <vt:lpstr>ESC 12 Math Support</vt:lpstr>
      <vt:lpstr>Assisting Students Struggling with Mathematics</vt:lpstr>
      <vt:lpstr>Models                Tools </vt:lpstr>
      <vt:lpstr>Mathematical Models</vt:lpstr>
      <vt:lpstr>ESC Region 12 Math Sessions- Get your students STAAR/EOC Ready!</vt:lpstr>
      <vt:lpstr>Social Studies</vt:lpstr>
      <vt:lpstr>Grade 8 Scores:  2007-2013 344,283 Students Assessed.  </vt:lpstr>
      <vt:lpstr>US History:  STAAR Scores 2013 </vt:lpstr>
      <vt:lpstr>Issue of the Standards</vt:lpstr>
      <vt:lpstr>Issue of the Standards</vt:lpstr>
      <vt:lpstr>Issue of the Standards</vt:lpstr>
      <vt:lpstr>What can we learn from the released test?</vt:lpstr>
      <vt:lpstr>Grade 8:  Test Format</vt:lpstr>
      <vt:lpstr>US History EOC:  Test Format</vt:lpstr>
      <vt:lpstr>TAKS v. STAAR</vt:lpstr>
      <vt:lpstr>What to look for in the STAAR Social Studies Questions. </vt:lpstr>
      <vt:lpstr>TAKS:  Proclamation of 1763</vt:lpstr>
      <vt:lpstr>PowerPoint Presentation</vt:lpstr>
      <vt:lpstr>TAKS:  U.S. Constitution </vt:lpstr>
      <vt:lpstr>PowerPoint Presentation</vt:lpstr>
      <vt:lpstr>TAKS:  Marbury v. Madison</vt:lpstr>
      <vt:lpstr>PowerPoint Presentation</vt:lpstr>
      <vt:lpstr>PowerPoint Presentation</vt:lpstr>
      <vt:lpstr>TAKS: Dred Scot Decision</vt:lpstr>
      <vt:lpstr>PowerPoint Presentation</vt:lpstr>
      <vt:lpstr>TAKS:  13th  Amendment</vt:lpstr>
      <vt:lpstr>PowerPoint Presentation</vt:lpstr>
      <vt:lpstr>TAKS:  Biography Questions</vt:lpstr>
      <vt:lpstr>PowerPoint Presentation</vt:lpstr>
      <vt:lpstr>TAKS: Quote Boxes </vt:lpstr>
      <vt:lpstr>PowerPoint Presentation</vt:lpstr>
      <vt:lpstr>TAKS:  Elizabeth Cady Stanton</vt:lpstr>
      <vt:lpstr>PowerPoint Presentation</vt:lpstr>
      <vt:lpstr>TAKS:  Visuals</vt:lpstr>
      <vt:lpstr>PowerPoint Presentation</vt:lpstr>
      <vt:lpstr>TAKS:  Scopes Trial </vt:lpstr>
      <vt:lpstr>PowerPoint Presentation</vt:lpstr>
      <vt:lpstr>TAKS:  Civil Rights</vt:lpstr>
      <vt:lpstr>PowerPoint Presentation</vt:lpstr>
      <vt:lpstr>So what have we learned?</vt:lpstr>
      <vt:lpstr>So what have we learned?</vt:lpstr>
      <vt:lpstr>How to use the Released Test? </vt:lpstr>
      <vt:lpstr>How can ESC 12 help?  </vt:lpstr>
      <vt:lpstr>Science</vt:lpstr>
      <vt:lpstr>2013 8th Grade STAAR Science Data</vt:lpstr>
      <vt:lpstr>2012 5th Grade STAAR Science Data (Region 12)</vt:lpstr>
      <vt:lpstr>2013 5th Grade STAAR Science Data (Region 12)</vt:lpstr>
      <vt:lpstr>2012 8th Grade STAAR Science Data</vt:lpstr>
      <vt:lpstr>2013 8th Grade STAAR Science Data</vt:lpstr>
      <vt:lpstr> 2012 Biology EOC</vt:lpstr>
      <vt:lpstr> 2013 Biology EOC</vt:lpstr>
      <vt:lpstr>Process Skills</vt:lpstr>
      <vt:lpstr>2013 8th Grade STAAR Science Data</vt:lpstr>
      <vt:lpstr>2013 8th Grade STAAR Science Data</vt:lpstr>
      <vt:lpstr>2013 8th Grade STAAR Science Data</vt:lpstr>
      <vt:lpstr>2013 8th Grade STAAR Science Data</vt:lpstr>
      <vt:lpstr>2013 8th Grade STAAR Science Data (Region 12)</vt:lpstr>
      <vt:lpstr>2013 Biology STAAR Science Data</vt:lpstr>
      <vt:lpstr>2013 Biology STAAR Science Data</vt:lpstr>
      <vt:lpstr>2013 Biology STAAR Science Data</vt:lpstr>
      <vt:lpstr>2013 Biology STAAR Science Data</vt:lpstr>
      <vt:lpstr>2013 Biology STAAR Science Data</vt:lpstr>
      <vt:lpstr>2013 Biology STAAR Science Data (Region 12)</vt:lpstr>
      <vt:lpstr>8th Grade</vt:lpstr>
      <vt:lpstr>Biology</vt:lpstr>
      <vt:lpstr>How are Process Standards Assessed?</vt:lpstr>
      <vt:lpstr>How are Process Standards Assessed?</vt:lpstr>
      <vt:lpstr>TxAir</vt:lpstr>
      <vt:lpstr>Gateway Resources</vt:lpstr>
      <vt:lpstr>Support Sessions</vt:lpstr>
    </vt:vector>
  </TitlesOfParts>
  <Company>Education Service Center Region 12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Shirley Cuff</dc:creator>
  <cp:lastModifiedBy>Guest, ESC12</cp:lastModifiedBy>
  <cp:revision>65</cp:revision>
  <dcterms:created xsi:type="dcterms:W3CDTF">2009-08-14T20:53:41Z</dcterms:created>
  <dcterms:modified xsi:type="dcterms:W3CDTF">2013-10-02T13:24:20Z</dcterms:modified>
</cp:coreProperties>
</file>